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Open Sans" panose="020B0606030504020204" pitchFamily="34" charset="0"/>
      <p:regular r:id="rId11"/>
      <p:bold r:id="rId12"/>
    </p:embeddedFont>
    <p:embeddedFont>
      <p:font typeface="Unbounded"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7" d="100"/>
          <a:sy n="57" d="100"/>
        </p:scale>
        <p:origin x="80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5064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50746" y="2712720"/>
            <a:ext cx="4984909" cy="2804041"/>
          </a:xfrm>
          <a:prstGeom prst="rect">
            <a:avLst/>
          </a:prstGeom>
        </p:spPr>
      </p:pic>
      <p:sp>
        <p:nvSpPr>
          <p:cNvPr id="4" name="Text 0"/>
          <p:cNvSpPr/>
          <p:nvPr/>
        </p:nvSpPr>
        <p:spPr>
          <a:xfrm>
            <a:off x="6188393" y="983099"/>
            <a:ext cx="7740015" cy="3459956"/>
          </a:xfrm>
          <a:prstGeom prst="rect">
            <a:avLst/>
          </a:prstGeom>
          <a:noFill/>
          <a:ln/>
        </p:spPr>
        <p:txBody>
          <a:bodyPr wrap="square" lIns="0" tIns="0" rIns="0" bIns="0" rtlCol="0" anchor="t"/>
          <a:lstStyle/>
          <a:p>
            <a:pPr marL="0" indent="0">
              <a:lnSpc>
                <a:spcPts val="6800"/>
              </a:lnSpc>
              <a:buNone/>
            </a:pPr>
            <a:r>
              <a:rPr lang="en-US" sz="5400" b="1" dirty="0">
                <a:solidFill>
                  <a:srgbClr val="333F70"/>
                </a:solidFill>
                <a:latin typeface="Unbounded" pitchFamily="34" charset="0"/>
                <a:ea typeface="Unbounded" pitchFamily="34" charset="-122"/>
                <a:cs typeface="Unbounded" pitchFamily="34" charset="-120"/>
              </a:rPr>
              <a:t>Salary Prediction: Linear vs. Polynomial Regression</a:t>
            </a:r>
            <a:endParaRPr lang="en-US" sz="5400" dirty="0"/>
          </a:p>
        </p:txBody>
      </p:sp>
      <p:sp>
        <p:nvSpPr>
          <p:cNvPr id="5" name="Text 1"/>
          <p:cNvSpPr/>
          <p:nvPr/>
        </p:nvSpPr>
        <p:spPr>
          <a:xfrm>
            <a:off x="6188393" y="4743926"/>
            <a:ext cx="7740015" cy="1925955"/>
          </a:xfrm>
          <a:prstGeom prst="rect">
            <a:avLst/>
          </a:prstGeom>
          <a:noFill/>
          <a:ln/>
        </p:spPr>
        <p:txBody>
          <a:bodyPr wrap="square" lIns="0" tIns="0" rIns="0" bIns="0" rtlCol="0" anchor="t"/>
          <a:lstStyle/>
          <a:p>
            <a:pPr marL="0" indent="0">
              <a:lnSpc>
                <a:spcPts val="2500"/>
              </a:lnSpc>
              <a:buNone/>
            </a:pPr>
            <a:r>
              <a:rPr lang="en-US" sz="1550" dirty="0">
                <a:solidFill>
                  <a:srgbClr val="333F70"/>
                </a:solidFill>
                <a:latin typeface="Open Sans" pitchFamily="34" charset="0"/>
                <a:ea typeface="Open Sans" pitchFamily="34" charset="-122"/>
                <a:cs typeface="Open Sans" pitchFamily="34" charset="-120"/>
              </a:rPr>
              <a:t>In today's competitive job market, accurately predicting employee salaries is crucial for both HR departments and businesses. This presentation explores the use of linear and polynomial regression models to predict employee salaries based on their level within an organization. We will analyze the strengths and limitations of each model, examine their performance on a real-world dataset, and discuss practical implications for making informed salary decisions.</a:t>
            </a:r>
            <a:endParaRPr lang="en-US" sz="1550" dirty="0"/>
          </a:p>
        </p:txBody>
      </p:sp>
      <p:sp>
        <p:nvSpPr>
          <p:cNvPr id="6" name="Shape 2"/>
          <p:cNvSpPr/>
          <p:nvPr/>
        </p:nvSpPr>
        <p:spPr>
          <a:xfrm>
            <a:off x="6188393" y="6910507"/>
            <a:ext cx="320873" cy="320873"/>
          </a:xfrm>
          <a:prstGeom prst="roundRect">
            <a:avLst>
              <a:gd name="adj" fmla="val 28494406"/>
            </a:avLst>
          </a:prstGeom>
          <a:noFill/>
          <a:ln w="7620">
            <a:solidFill>
              <a:srgbClr val="FFFFFF"/>
            </a:solidFill>
            <a:prstDash val="solid"/>
          </a:ln>
        </p:spPr>
      </p:sp>
      <p:sp>
        <p:nvSpPr>
          <p:cNvPr id="8" name="Text 3"/>
          <p:cNvSpPr/>
          <p:nvPr/>
        </p:nvSpPr>
        <p:spPr>
          <a:xfrm>
            <a:off x="6609517" y="6895505"/>
            <a:ext cx="2154079" cy="350996"/>
          </a:xfrm>
          <a:prstGeom prst="rect">
            <a:avLst/>
          </a:prstGeom>
          <a:noFill/>
          <a:ln/>
        </p:spPr>
        <p:txBody>
          <a:bodyPr wrap="none" lIns="0" tIns="0" rIns="0" bIns="0" rtlCol="0" anchor="t"/>
          <a:lstStyle/>
          <a:p>
            <a:pPr marL="0" indent="0" algn="l">
              <a:lnSpc>
                <a:spcPts val="2750"/>
              </a:lnSpc>
              <a:buNone/>
            </a:pPr>
            <a:r>
              <a:rPr lang="en-US" sz="1950" b="1" dirty="0">
                <a:solidFill>
                  <a:srgbClr val="333F70"/>
                </a:solidFill>
                <a:latin typeface="Open Sans" pitchFamily="34" charset="0"/>
                <a:ea typeface="Open Sans" pitchFamily="34" charset="-122"/>
                <a:cs typeface="Open Sans" pitchFamily="34" charset="-120"/>
              </a:rPr>
              <a:t>     </a:t>
            </a:r>
            <a:endParaRPr lang="en-US" sz="1950" dirty="0"/>
          </a:p>
        </p:txBody>
      </p:sp>
      <p:sp>
        <p:nvSpPr>
          <p:cNvPr id="9" name="Rectangle 8">
            <a:extLst>
              <a:ext uri="{FF2B5EF4-FFF2-40B4-BE49-F238E27FC236}">
                <a16:creationId xmlns:a16="http://schemas.microsoft.com/office/drawing/2014/main" id="{ABB63709-0A07-FBA2-12A2-5B453B8722AD}"/>
              </a:ext>
            </a:extLst>
          </p:cNvPr>
          <p:cNvSpPr/>
          <p:nvPr/>
        </p:nvSpPr>
        <p:spPr>
          <a:xfrm>
            <a:off x="12615332" y="7645397"/>
            <a:ext cx="1896533" cy="491067"/>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370457" y="2294334"/>
            <a:ext cx="5033367" cy="3640812"/>
          </a:xfrm>
          <a:prstGeom prst="rect">
            <a:avLst/>
          </a:prstGeom>
        </p:spPr>
      </p:pic>
      <p:sp>
        <p:nvSpPr>
          <p:cNvPr id="4" name="Text 0"/>
          <p:cNvSpPr/>
          <p:nvPr/>
        </p:nvSpPr>
        <p:spPr>
          <a:xfrm>
            <a:off x="634365" y="786289"/>
            <a:ext cx="7875270" cy="1132761"/>
          </a:xfrm>
          <a:prstGeom prst="rect">
            <a:avLst/>
          </a:prstGeom>
          <a:noFill/>
          <a:ln/>
        </p:spPr>
        <p:txBody>
          <a:bodyPr wrap="square" lIns="0" tIns="0" rIns="0" bIns="0" rtlCol="0" anchor="t"/>
          <a:lstStyle/>
          <a:p>
            <a:pPr marL="0" indent="0">
              <a:lnSpc>
                <a:spcPts val="4450"/>
              </a:lnSpc>
              <a:buNone/>
            </a:pPr>
            <a:r>
              <a:rPr lang="en-US" sz="3550" b="1" dirty="0">
                <a:solidFill>
                  <a:srgbClr val="333F70"/>
                </a:solidFill>
                <a:latin typeface="Unbounded" pitchFamily="34" charset="0"/>
                <a:ea typeface="Unbounded" pitchFamily="34" charset="-122"/>
                <a:cs typeface="Unbounded" pitchFamily="34" charset="-120"/>
              </a:rPr>
              <a:t>The Problem of Salary Prediction</a:t>
            </a:r>
            <a:endParaRPr lang="en-US" sz="3550" dirty="0"/>
          </a:p>
        </p:txBody>
      </p:sp>
      <p:sp>
        <p:nvSpPr>
          <p:cNvPr id="5" name="Text 1"/>
          <p:cNvSpPr/>
          <p:nvPr/>
        </p:nvSpPr>
        <p:spPr>
          <a:xfrm>
            <a:off x="634365" y="2190869"/>
            <a:ext cx="7875270" cy="869752"/>
          </a:xfrm>
          <a:prstGeom prst="rect">
            <a:avLst/>
          </a:prstGeom>
          <a:noFill/>
          <a:ln/>
        </p:spPr>
        <p:txBody>
          <a:bodyPr wrap="square" lIns="0" tIns="0" rIns="0" bIns="0" rtlCol="0" anchor="t"/>
          <a:lstStyle/>
          <a:p>
            <a:pPr marL="0" indent="0">
              <a:lnSpc>
                <a:spcPts val="2250"/>
              </a:lnSpc>
              <a:buNone/>
            </a:pPr>
            <a:r>
              <a:rPr lang="en-US" sz="1400" dirty="0">
                <a:solidFill>
                  <a:srgbClr val="333F70"/>
                </a:solidFill>
                <a:latin typeface="Open Sans" pitchFamily="34" charset="0"/>
                <a:ea typeface="Open Sans" pitchFamily="34" charset="-122"/>
                <a:cs typeface="Open Sans" pitchFamily="34" charset="-120"/>
              </a:rPr>
              <a:t>Determining the appropriate salary for a new employee is a common challenge faced by HR departments. Traditionally, salary decisions are based on factors like experience, skills, and job market trends. However, these methods can be subjective and prone to biases.</a:t>
            </a:r>
            <a:endParaRPr lang="en-US" sz="1400" dirty="0"/>
          </a:p>
        </p:txBody>
      </p:sp>
      <p:sp>
        <p:nvSpPr>
          <p:cNvPr id="6" name="Shape 2"/>
          <p:cNvSpPr/>
          <p:nvPr/>
        </p:nvSpPr>
        <p:spPr>
          <a:xfrm>
            <a:off x="634365" y="3468291"/>
            <a:ext cx="407789" cy="407789"/>
          </a:xfrm>
          <a:prstGeom prst="roundRect">
            <a:avLst>
              <a:gd name="adj" fmla="val 18667"/>
            </a:avLst>
          </a:prstGeom>
          <a:solidFill>
            <a:srgbClr val="D6F5EE"/>
          </a:solidFill>
          <a:ln w="7620">
            <a:solidFill>
              <a:srgbClr val="BCDBD4"/>
            </a:solidFill>
            <a:prstDash val="solid"/>
          </a:ln>
        </p:spPr>
      </p:sp>
      <p:sp>
        <p:nvSpPr>
          <p:cNvPr id="7" name="Text 3"/>
          <p:cNvSpPr/>
          <p:nvPr/>
        </p:nvSpPr>
        <p:spPr>
          <a:xfrm>
            <a:off x="767596" y="3536275"/>
            <a:ext cx="141327" cy="271820"/>
          </a:xfrm>
          <a:prstGeom prst="rect">
            <a:avLst/>
          </a:prstGeom>
          <a:noFill/>
          <a:ln/>
        </p:spPr>
        <p:txBody>
          <a:bodyPr wrap="none" lIns="0" tIns="0" rIns="0" bIns="0" rtlCol="0" anchor="t"/>
          <a:lstStyle/>
          <a:p>
            <a:pPr marL="0" indent="0" algn="ctr">
              <a:lnSpc>
                <a:spcPts val="2100"/>
              </a:lnSpc>
              <a:buNone/>
            </a:pPr>
            <a:r>
              <a:rPr lang="en-US" sz="2100" b="1" dirty="0">
                <a:solidFill>
                  <a:srgbClr val="333F70"/>
                </a:solidFill>
                <a:latin typeface="Unbounded" pitchFamily="34" charset="0"/>
                <a:ea typeface="Unbounded" pitchFamily="34" charset="-122"/>
                <a:cs typeface="Unbounded" pitchFamily="34" charset="-120"/>
              </a:rPr>
              <a:t>1</a:t>
            </a:r>
            <a:endParaRPr lang="en-US" sz="2100" dirty="0"/>
          </a:p>
        </p:txBody>
      </p:sp>
      <p:sp>
        <p:nvSpPr>
          <p:cNvPr id="8" name="Text 4"/>
          <p:cNvSpPr/>
          <p:nvPr/>
        </p:nvSpPr>
        <p:spPr>
          <a:xfrm>
            <a:off x="1223367" y="3468291"/>
            <a:ext cx="2778443" cy="283131"/>
          </a:xfrm>
          <a:prstGeom prst="rect">
            <a:avLst/>
          </a:prstGeom>
          <a:noFill/>
          <a:ln/>
        </p:spPr>
        <p:txBody>
          <a:bodyPr wrap="none" lIns="0" tIns="0" rIns="0" bIns="0" rtlCol="0" anchor="t"/>
          <a:lstStyle/>
          <a:p>
            <a:pPr marL="0" indent="0">
              <a:lnSpc>
                <a:spcPts val="2200"/>
              </a:lnSpc>
              <a:buNone/>
            </a:pPr>
            <a:r>
              <a:rPr lang="en-US" sz="1750" b="1" dirty="0">
                <a:solidFill>
                  <a:srgbClr val="333F70"/>
                </a:solidFill>
                <a:latin typeface="Unbounded" pitchFamily="34" charset="0"/>
                <a:ea typeface="Unbounded" pitchFamily="34" charset="-122"/>
                <a:cs typeface="Unbounded" pitchFamily="34" charset="-120"/>
              </a:rPr>
              <a:t>Objective Accuracy</a:t>
            </a:r>
            <a:endParaRPr lang="en-US" sz="1750" dirty="0"/>
          </a:p>
        </p:txBody>
      </p:sp>
      <p:sp>
        <p:nvSpPr>
          <p:cNvPr id="9" name="Text 5"/>
          <p:cNvSpPr/>
          <p:nvPr/>
        </p:nvSpPr>
        <p:spPr>
          <a:xfrm>
            <a:off x="1223367" y="3860125"/>
            <a:ext cx="7286268" cy="579834"/>
          </a:xfrm>
          <a:prstGeom prst="rect">
            <a:avLst/>
          </a:prstGeom>
          <a:noFill/>
          <a:ln/>
        </p:spPr>
        <p:txBody>
          <a:bodyPr wrap="square" lIns="0" tIns="0" rIns="0" bIns="0" rtlCol="0" anchor="t"/>
          <a:lstStyle/>
          <a:p>
            <a:pPr marL="0" indent="0">
              <a:lnSpc>
                <a:spcPts val="2250"/>
              </a:lnSpc>
              <a:buNone/>
            </a:pPr>
            <a:r>
              <a:rPr lang="en-US" sz="1400" dirty="0">
                <a:solidFill>
                  <a:srgbClr val="333F70"/>
                </a:solidFill>
                <a:latin typeface="Open Sans" pitchFamily="34" charset="0"/>
                <a:ea typeface="Open Sans" pitchFamily="34" charset="-122"/>
                <a:cs typeface="Open Sans" pitchFamily="34" charset="-120"/>
              </a:rPr>
              <a:t>The need for a more objective and data-driven approach to salary prediction is essential for fairness, transparency, and competitive advantage.</a:t>
            </a:r>
            <a:endParaRPr lang="en-US" sz="1400" dirty="0"/>
          </a:p>
        </p:txBody>
      </p:sp>
      <p:sp>
        <p:nvSpPr>
          <p:cNvPr id="10" name="Shape 6"/>
          <p:cNvSpPr/>
          <p:nvPr/>
        </p:nvSpPr>
        <p:spPr>
          <a:xfrm>
            <a:off x="634365" y="4825008"/>
            <a:ext cx="407789" cy="407789"/>
          </a:xfrm>
          <a:prstGeom prst="roundRect">
            <a:avLst>
              <a:gd name="adj" fmla="val 18667"/>
            </a:avLst>
          </a:prstGeom>
          <a:solidFill>
            <a:srgbClr val="D6F5EE"/>
          </a:solidFill>
          <a:ln w="7620">
            <a:solidFill>
              <a:srgbClr val="BCDBD4"/>
            </a:solidFill>
            <a:prstDash val="solid"/>
          </a:ln>
        </p:spPr>
      </p:sp>
      <p:sp>
        <p:nvSpPr>
          <p:cNvPr id="11" name="Text 7"/>
          <p:cNvSpPr/>
          <p:nvPr/>
        </p:nvSpPr>
        <p:spPr>
          <a:xfrm>
            <a:off x="724733" y="4892993"/>
            <a:ext cx="226933" cy="271820"/>
          </a:xfrm>
          <a:prstGeom prst="rect">
            <a:avLst/>
          </a:prstGeom>
          <a:noFill/>
          <a:ln/>
        </p:spPr>
        <p:txBody>
          <a:bodyPr wrap="none" lIns="0" tIns="0" rIns="0" bIns="0" rtlCol="0" anchor="t"/>
          <a:lstStyle/>
          <a:p>
            <a:pPr marL="0" indent="0" algn="ctr">
              <a:lnSpc>
                <a:spcPts val="2100"/>
              </a:lnSpc>
              <a:buNone/>
            </a:pPr>
            <a:r>
              <a:rPr lang="en-US" sz="2100" b="1" dirty="0">
                <a:solidFill>
                  <a:srgbClr val="333F70"/>
                </a:solidFill>
                <a:latin typeface="Unbounded" pitchFamily="34" charset="0"/>
                <a:ea typeface="Unbounded" pitchFamily="34" charset="-122"/>
                <a:cs typeface="Unbounded" pitchFamily="34" charset="-120"/>
              </a:rPr>
              <a:t>2</a:t>
            </a:r>
            <a:endParaRPr lang="en-US" sz="2100" dirty="0"/>
          </a:p>
        </p:txBody>
      </p:sp>
      <p:sp>
        <p:nvSpPr>
          <p:cNvPr id="12" name="Text 8"/>
          <p:cNvSpPr/>
          <p:nvPr/>
        </p:nvSpPr>
        <p:spPr>
          <a:xfrm>
            <a:off x="1223367" y="4825008"/>
            <a:ext cx="2624257" cy="283131"/>
          </a:xfrm>
          <a:prstGeom prst="rect">
            <a:avLst/>
          </a:prstGeom>
          <a:noFill/>
          <a:ln/>
        </p:spPr>
        <p:txBody>
          <a:bodyPr wrap="none" lIns="0" tIns="0" rIns="0" bIns="0" rtlCol="0" anchor="t"/>
          <a:lstStyle/>
          <a:p>
            <a:pPr marL="0" indent="0">
              <a:lnSpc>
                <a:spcPts val="2200"/>
              </a:lnSpc>
              <a:buNone/>
            </a:pPr>
            <a:r>
              <a:rPr lang="en-US" sz="1750" b="1" dirty="0">
                <a:solidFill>
                  <a:srgbClr val="333F70"/>
                </a:solidFill>
                <a:latin typeface="Unbounded" pitchFamily="34" charset="0"/>
                <a:ea typeface="Unbounded" pitchFamily="34" charset="-122"/>
                <a:cs typeface="Unbounded" pitchFamily="34" charset="-120"/>
              </a:rPr>
              <a:t>Eliminating Biases</a:t>
            </a:r>
            <a:endParaRPr lang="en-US" sz="1750" dirty="0"/>
          </a:p>
        </p:txBody>
      </p:sp>
      <p:sp>
        <p:nvSpPr>
          <p:cNvPr id="13" name="Text 9"/>
          <p:cNvSpPr/>
          <p:nvPr/>
        </p:nvSpPr>
        <p:spPr>
          <a:xfrm>
            <a:off x="1223367" y="5216843"/>
            <a:ext cx="7286268" cy="579834"/>
          </a:xfrm>
          <a:prstGeom prst="rect">
            <a:avLst/>
          </a:prstGeom>
          <a:noFill/>
          <a:ln/>
        </p:spPr>
        <p:txBody>
          <a:bodyPr wrap="square" lIns="0" tIns="0" rIns="0" bIns="0" rtlCol="0" anchor="t"/>
          <a:lstStyle/>
          <a:p>
            <a:pPr marL="0" indent="0">
              <a:lnSpc>
                <a:spcPts val="2250"/>
              </a:lnSpc>
              <a:buNone/>
            </a:pPr>
            <a:r>
              <a:rPr lang="en-US" sz="1400" dirty="0">
                <a:solidFill>
                  <a:srgbClr val="333F70"/>
                </a:solidFill>
                <a:latin typeface="Open Sans" pitchFamily="34" charset="0"/>
                <a:ea typeface="Open Sans" pitchFamily="34" charset="-122"/>
                <a:cs typeface="Open Sans" pitchFamily="34" charset="-120"/>
              </a:rPr>
              <a:t>By leveraging statistical models like linear and polynomial regression, we can reduce subjective biases and ensure that salary offers are based on quantifiable factors.</a:t>
            </a:r>
            <a:endParaRPr lang="en-US" sz="1400" dirty="0"/>
          </a:p>
        </p:txBody>
      </p:sp>
      <p:sp>
        <p:nvSpPr>
          <p:cNvPr id="14" name="Shape 10"/>
          <p:cNvSpPr/>
          <p:nvPr/>
        </p:nvSpPr>
        <p:spPr>
          <a:xfrm>
            <a:off x="634365" y="6181725"/>
            <a:ext cx="407789" cy="407789"/>
          </a:xfrm>
          <a:prstGeom prst="roundRect">
            <a:avLst>
              <a:gd name="adj" fmla="val 18667"/>
            </a:avLst>
          </a:prstGeom>
          <a:solidFill>
            <a:srgbClr val="D6F5EE"/>
          </a:solidFill>
          <a:ln w="7620">
            <a:solidFill>
              <a:srgbClr val="BCDBD4"/>
            </a:solidFill>
            <a:prstDash val="solid"/>
          </a:ln>
        </p:spPr>
      </p:sp>
      <p:sp>
        <p:nvSpPr>
          <p:cNvPr id="15" name="Text 11"/>
          <p:cNvSpPr/>
          <p:nvPr/>
        </p:nvSpPr>
        <p:spPr>
          <a:xfrm>
            <a:off x="724257" y="6249710"/>
            <a:ext cx="228005" cy="271820"/>
          </a:xfrm>
          <a:prstGeom prst="rect">
            <a:avLst/>
          </a:prstGeom>
          <a:noFill/>
          <a:ln/>
        </p:spPr>
        <p:txBody>
          <a:bodyPr wrap="none" lIns="0" tIns="0" rIns="0" bIns="0" rtlCol="0" anchor="t"/>
          <a:lstStyle/>
          <a:p>
            <a:pPr marL="0" indent="0" algn="ctr">
              <a:lnSpc>
                <a:spcPts val="2100"/>
              </a:lnSpc>
              <a:buNone/>
            </a:pPr>
            <a:r>
              <a:rPr lang="en-US" sz="2100" b="1" dirty="0">
                <a:solidFill>
                  <a:srgbClr val="333F70"/>
                </a:solidFill>
                <a:latin typeface="Unbounded" pitchFamily="34" charset="0"/>
                <a:ea typeface="Unbounded" pitchFamily="34" charset="-122"/>
                <a:cs typeface="Unbounded" pitchFamily="34" charset="-120"/>
              </a:rPr>
              <a:t>3</a:t>
            </a:r>
            <a:endParaRPr lang="en-US" sz="2100" dirty="0"/>
          </a:p>
        </p:txBody>
      </p:sp>
      <p:sp>
        <p:nvSpPr>
          <p:cNvPr id="16" name="Text 12"/>
          <p:cNvSpPr/>
          <p:nvPr/>
        </p:nvSpPr>
        <p:spPr>
          <a:xfrm>
            <a:off x="1223367" y="6181725"/>
            <a:ext cx="3159800" cy="283131"/>
          </a:xfrm>
          <a:prstGeom prst="rect">
            <a:avLst/>
          </a:prstGeom>
          <a:noFill/>
          <a:ln/>
        </p:spPr>
        <p:txBody>
          <a:bodyPr wrap="none" lIns="0" tIns="0" rIns="0" bIns="0" rtlCol="0" anchor="t"/>
          <a:lstStyle/>
          <a:p>
            <a:pPr marL="0" indent="0">
              <a:lnSpc>
                <a:spcPts val="2200"/>
              </a:lnSpc>
              <a:buNone/>
            </a:pPr>
            <a:r>
              <a:rPr lang="en-US" sz="1750" b="1" dirty="0">
                <a:solidFill>
                  <a:srgbClr val="333F70"/>
                </a:solidFill>
                <a:latin typeface="Unbounded" pitchFamily="34" charset="0"/>
                <a:ea typeface="Unbounded" pitchFamily="34" charset="-122"/>
                <a:cs typeface="Unbounded" pitchFamily="34" charset="-120"/>
              </a:rPr>
              <a:t>Data-Driven Decisions</a:t>
            </a:r>
            <a:endParaRPr lang="en-US" sz="1750" dirty="0"/>
          </a:p>
        </p:txBody>
      </p:sp>
      <p:sp>
        <p:nvSpPr>
          <p:cNvPr id="17" name="Text 13"/>
          <p:cNvSpPr/>
          <p:nvPr/>
        </p:nvSpPr>
        <p:spPr>
          <a:xfrm>
            <a:off x="1223367" y="6573560"/>
            <a:ext cx="7286268" cy="869752"/>
          </a:xfrm>
          <a:prstGeom prst="rect">
            <a:avLst/>
          </a:prstGeom>
          <a:noFill/>
          <a:ln/>
        </p:spPr>
        <p:txBody>
          <a:bodyPr wrap="square" lIns="0" tIns="0" rIns="0" bIns="0" rtlCol="0" anchor="t"/>
          <a:lstStyle/>
          <a:p>
            <a:pPr marL="0" indent="0">
              <a:lnSpc>
                <a:spcPts val="2250"/>
              </a:lnSpc>
              <a:buNone/>
            </a:pPr>
            <a:r>
              <a:rPr lang="en-US" sz="1400" dirty="0">
                <a:solidFill>
                  <a:srgbClr val="333F70"/>
                </a:solidFill>
                <a:latin typeface="Open Sans" pitchFamily="34" charset="0"/>
                <a:ea typeface="Open Sans" pitchFamily="34" charset="-122"/>
                <a:cs typeface="Open Sans" pitchFamily="34" charset="-120"/>
              </a:rPr>
              <a:t>Data-driven salary prediction provides a solid foundation for making informed decisions regarding employee compensation, allowing for better budgeting and talent management.</a:t>
            </a:r>
            <a:endParaRPr lang="en-US"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2837" y="806291"/>
            <a:ext cx="11791355" cy="707946"/>
          </a:xfrm>
          <a:prstGeom prst="rect">
            <a:avLst/>
          </a:prstGeom>
          <a:noFill/>
          <a:ln/>
        </p:spPr>
        <p:txBody>
          <a:bodyPr wrap="none" lIns="0" tIns="0" rIns="0" bIns="0" rtlCol="0" anchor="t"/>
          <a:lstStyle/>
          <a:p>
            <a:pPr marL="0" indent="0">
              <a:lnSpc>
                <a:spcPts val="5550"/>
              </a:lnSpc>
              <a:buNone/>
            </a:pPr>
            <a:r>
              <a:rPr lang="en-US" sz="4450" b="1" dirty="0">
                <a:solidFill>
                  <a:srgbClr val="333F70"/>
                </a:solidFill>
                <a:latin typeface="Unbounded" pitchFamily="34" charset="0"/>
                <a:ea typeface="Unbounded" pitchFamily="34" charset="-122"/>
                <a:cs typeface="Unbounded" pitchFamily="34" charset="-120"/>
              </a:rPr>
              <a:t>Dataset and Feature Engineering</a:t>
            </a:r>
            <a:endParaRPr lang="en-US" sz="4450" dirty="0"/>
          </a:p>
        </p:txBody>
      </p:sp>
      <p:sp>
        <p:nvSpPr>
          <p:cNvPr id="3" name="Text 1"/>
          <p:cNvSpPr/>
          <p:nvPr/>
        </p:nvSpPr>
        <p:spPr>
          <a:xfrm>
            <a:off x="792837" y="1967270"/>
            <a:ext cx="13044726" cy="1087279"/>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For this analysis, we used a real-world dataset containing information on various employee roles, including their job title, level within the company, and corresponding salary. This data was carefully curated and preprocessed to ensure data integrity and accuracy.</a:t>
            </a:r>
            <a:endParaRPr lang="en-US" sz="1750" dirty="0"/>
          </a:p>
        </p:txBody>
      </p:sp>
      <p:sp>
        <p:nvSpPr>
          <p:cNvPr id="4" name="Text 2"/>
          <p:cNvSpPr/>
          <p:nvPr/>
        </p:nvSpPr>
        <p:spPr>
          <a:xfrm>
            <a:off x="792837" y="3535799"/>
            <a:ext cx="2831663" cy="353854"/>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pitchFamily="34" charset="0"/>
                <a:ea typeface="Unbounded" pitchFamily="34" charset="-122"/>
                <a:cs typeface="Unbounded" pitchFamily="34" charset="-120"/>
              </a:rPr>
              <a:t>Job Title</a:t>
            </a:r>
            <a:endParaRPr lang="en-US" sz="2200" dirty="0"/>
          </a:p>
        </p:txBody>
      </p:sp>
      <p:sp>
        <p:nvSpPr>
          <p:cNvPr id="5" name="Text 3"/>
          <p:cNvSpPr/>
          <p:nvPr/>
        </p:nvSpPr>
        <p:spPr>
          <a:xfrm>
            <a:off x="792837" y="4116110"/>
            <a:ext cx="3979307" cy="1449705"/>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The "Position" column represents the job title of each employee, providing context for their role and responsibilities.</a:t>
            </a:r>
            <a:endParaRPr lang="en-US" sz="1750" dirty="0"/>
          </a:p>
        </p:txBody>
      </p:sp>
      <p:sp>
        <p:nvSpPr>
          <p:cNvPr id="6" name="Text 4"/>
          <p:cNvSpPr/>
          <p:nvPr/>
        </p:nvSpPr>
        <p:spPr>
          <a:xfrm>
            <a:off x="792837" y="5769650"/>
            <a:ext cx="3979307" cy="1087279"/>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Examples include "Business Analyst", "Software Engineer", and "Senior Manager."</a:t>
            </a:r>
            <a:endParaRPr lang="en-US" sz="1750" dirty="0"/>
          </a:p>
        </p:txBody>
      </p:sp>
      <p:sp>
        <p:nvSpPr>
          <p:cNvPr id="7" name="Text 5"/>
          <p:cNvSpPr/>
          <p:nvPr/>
        </p:nvSpPr>
        <p:spPr>
          <a:xfrm>
            <a:off x="5332452" y="3535799"/>
            <a:ext cx="2831663" cy="353854"/>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pitchFamily="34" charset="0"/>
                <a:ea typeface="Unbounded" pitchFamily="34" charset="-122"/>
                <a:cs typeface="Unbounded" pitchFamily="34" charset="-120"/>
              </a:rPr>
              <a:t>Level</a:t>
            </a:r>
            <a:endParaRPr lang="en-US" sz="2200" dirty="0"/>
          </a:p>
        </p:txBody>
      </p:sp>
      <p:sp>
        <p:nvSpPr>
          <p:cNvPr id="8" name="Text 6"/>
          <p:cNvSpPr/>
          <p:nvPr/>
        </p:nvSpPr>
        <p:spPr>
          <a:xfrm>
            <a:off x="5332452" y="4116110"/>
            <a:ext cx="3979307" cy="1449705"/>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The "Level" column assigns a numerical ranking to each position, reflecting the hierarchical structure of the organization.</a:t>
            </a:r>
            <a:endParaRPr lang="en-US" sz="1750" dirty="0"/>
          </a:p>
        </p:txBody>
      </p:sp>
      <p:sp>
        <p:nvSpPr>
          <p:cNvPr id="9" name="Text 7"/>
          <p:cNvSpPr/>
          <p:nvPr/>
        </p:nvSpPr>
        <p:spPr>
          <a:xfrm>
            <a:off x="5332452" y="5769650"/>
            <a:ext cx="3979307" cy="1087279"/>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Levels typically range from 1 for entry-level positions to 10 for the most senior roles.</a:t>
            </a:r>
            <a:endParaRPr lang="en-US" sz="1750" dirty="0"/>
          </a:p>
        </p:txBody>
      </p:sp>
      <p:sp>
        <p:nvSpPr>
          <p:cNvPr id="10" name="Text 8"/>
          <p:cNvSpPr/>
          <p:nvPr/>
        </p:nvSpPr>
        <p:spPr>
          <a:xfrm>
            <a:off x="9872067" y="3535799"/>
            <a:ext cx="2831663" cy="353854"/>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pitchFamily="34" charset="0"/>
                <a:ea typeface="Unbounded" pitchFamily="34" charset="-122"/>
                <a:cs typeface="Unbounded" pitchFamily="34" charset="-120"/>
              </a:rPr>
              <a:t>Salary</a:t>
            </a:r>
            <a:endParaRPr lang="en-US" sz="2200" dirty="0"/>
          </a:p>
        </p:txBody>
      </p:sp>
      <p:sp>
        <p:nvSpPr>
          <p:cNvPr id="11" name="Text 9"/>
          <p:cNvSpPr/>
          <p:nvPr/>
        </p:nvSpPr>
        <p:spPr>
          <a:xfrm>
            <a:off x="9872067" y="4116110"/>
            <a:ext cx="3979307" cy="1812131"/>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The "Salary" column represents the annual income for each employee at their respective level. It provides the target variable for our regression models.</a:t>
            </a:r>
            <a:endParaRPr lang="en-US" sz="1750" dirty="0"/>
          </a:p>
        </p:txBody>
      </p:sp>
      <p:sp>
        <p:nvSpPr>
          <p:cNvPr id="12" name="Text 10"/>
          <p:cNvSpPr/>
          <p:nvPr/>
        </p:nvSpPr>
        <p:spPr>
          <a:xfrm>
            <a:off x="9872067" y="6132076"/>
            <a:ext cx="3979307" cy="1087279"/>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Salary data was collected from reliable sources and adjusted for inflation and other factors.</a:t>
            </a:r>
            <a:endParaRPr lang="en-US" sz="1750" dirty="0"/>
          </a:p>
        </p:txBody>
      </p:sp>
      <p:sp>
        <p:nvSpPr>
          <p:cNvPr id="13" name="Rectangle 12">
            <a:extLst>
              <a:ext uri="{FF2B5EF4-FFF2-40B4-BE49-F238E27FC236}">
                <a16:creationId xmlns:a16="http://schemas.microsoft.com/office/drawing/2014/main" id="{8ABA3617-2328-796A-8B00-A596F5AE848A}"/>
              </a:ext>
            </a:extLst>
          </p:cNvPr>
          <p:cNvSpPr/>
          <p:nvPr/>
        </p:nvSpPr>
        <p:spPr>
          <a:xfrm>
            <a:off x="12615332" y="7645397"/>
            <a:ext cx="1896533" cy="491067"/>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33387"/>
          </a:xfrm>
          <a:prstGeom prst="rect">
            <a:avLst/>
          </a:prstGeom>
        </p:spPr>
      </p:pic>
      <p:pic>
        <p:nvPicPr>
          <p:cNvPr id="3" name="Image 1" descr="preencoded.png"/>
          <p:cNvPicPr>
            <a:picLocks noChangeAspect="1"/>
          </p:cNvPicPr>
          <p:nvPr/>
        </p:nvPicPr>
        <p:blipFill>
          <a:blip r:embed="rId4"/>
          <a:stretch>
            <a:fillRect/>
          </a:stretch>
        </p:blipFill>
        <p:spPr>
          <a:xfrm>
            <a:off x="5915025" y="233243"/>
            <a:ext cx="2800350" cy="1866900"/>
          </a:xfrm>
          <a:prstGeom prst="rect">
            <a:avLst/>
          </a:prstGeom>
        </p:spPr>
      </p:pic>
      <p:sp>
        <p:nvSpPr>
          <p:cNvPr id="4" name="Text 0"/>
          <p:cNvSpPr/>
          <p:nvPr/>
        </p:nvSpPr>
        <p:spPr>
          <a:xfrm>
            <a:off x="653296" y="2941439"/>
            <a:ext cx="11043642" cy="583406"/>
          </a:xfrm>
          <a:prstGeom prst="rect">
            <a:avLst/>
          </a:prstGeom>
          <a:noFill/>
          <a:ln/>
        </p:spPr>
        <p:txBody>
          <a:bodyPr wrap="none" lIns="0" tIns="0" rIns="0" bIns="0" rtlCol="0" anchor="t"/>
          <a:lstStyle/>
          <a:p>
            <a:pPr marL="0" indent="0">
              <a:lnSpc>
                <a:spcPts val="4550"/>
              </a:lnSpc>
              <a:buNone/>
            </a:pPr>
            <a:r>
              <a:rPr lang="en-US" sz="3650" b="1" dirty="0">
                <a:solidFill>
                  <a:srgbClr val="333F70"/>
                </a:solidFill>
                <a:latin typeface="Unbounded" pitchFamily="34" charset="0"/>
                <a:ea typeface="Unbounded" pitchFamily="34" charset="-122"/>
                <a:cs typeface="Unbounded" pitchFamily="34" charset="-120"/>
              </a:rPr>
              <a:t>Linear Regression: A Simple Approach</a:t>
            </a:r>
            <a:endParaRPr lang="en-US" sz="3650" dirty="0"/>
          </a:p>
        </p:txBody>
      </p:sp>
      <p:sp>
        <p:nvSpPr>
          <p:cNvPr id="5" name="Text 1"/>
          <p:cNvSpPr/>
          <p:nvPr/>
        </p:nvSpPr>
        <p:spPr>
          <a:xfrm>
            <a:off x="653296" y="3804761"/>
            <a:ext cx="13323808" cy="597218"/>
          </a:xfrm>
          <a:prstGeom prst="rect">
            <a:avLst/>
          </a:prstGeom>
          <a:noFill/>
          <a:ln/>
        </p:spPr>
        <p:txBody>
          <a:bodyPr wrap="square" lIns="0" tIns="0" rIns="0" bIns="0" rtlCol="0" anchor="t"/>
          <a:lstStyle/>
          <a:p>
            <a:pPr marL="0" indent="0">
              <a:lnSpc>
                <a:spcPts val="2350"/>
              </a:lnSpc>
              <a:buNone/>
            </a:pPr>
            <a:r>
              <a:rPr lang="en-US" sz="1450" dirty="0">
                <a:solidFill>
                  <a:srgbClr val="333F70"/>
                </a:solidFill>
                <a:latin typeface="Open Sans" pitchFamily="34" charset="0"/>
                <a:ea typeface="Open Sans" pitchFamily="34" charset="-122"/>
                <a:cs typeface="Open Sans" pitchFamily="34" charset="-120"/>
              </a:rPr>
              <a:t>Linear regression is a widely used statistical method that assumes a linear relationship between the independent variable (employee level) and the dependent variable (salary).</a:t>
            </a:r>
            <a:endParaRPr lang="en-US" sz="1450" dirty="0"/>
          </a:p>
        </p:txBody>
      </p:sp>
      <p:sp>
        <p:nvSpPr>
          <p:cNvPr id="6" name="Shape 2"/>
          <p:cNvSpPr/>
          <p:nvPr/>
        </p:nvSpPr>
        <p:spPr>
          <a:xfrm>
            <a:off x="653296" y="4891802"/>
            <a:ext cx="13323808" cy="22860"/>
          </a:xfrm>
          <a:prstGeom prst="roundRect">
            <a:avLst>
              <a:gd name="adj" fmla="val 342974"/>
            </a:avLst>
          </a:prstGeom>
          <a:solidFill>
            <a:srgbClr val="BCDBD4"/>
          </a:solidFill>
          <a:ln/>
        </p:spPr>
      </p:sp>
      <p:sp>
        <p:nvSpPr>
          <p:cNvPr id="7" name="Shape 3"/>
          <p:cNvSpPr/>
          <p:nvPr/>
        </p:nvSpPr>
        <p:spPr>
          <a:xfrm>
            <a:off x="2800112" y="4891742"/>
            <a:ext cx="22860" cy="653296"/>
          </a:xfrm>
          <a:prstGeom prst="roundRect">
            <a:avLst>
              <a:gd name="adj" fmla="val 342974"/>
            </a:avLst>
          </a:prstGeom>
          <a:solidFill>
            <a:srgbClr val="BCDBD4"/>
          </a:solidFill>
          <a:ln/>
        </p:spPr>
      </p:sp>
      <p:sp>
        <p:nvSpPr>
          <p:cNvPr id="8" name="Shape 4"/>
          <p:cNvSpPr/>
          <p:nvPr/>
        </p:nvSpPr>
        <p:spPr>
          <a:xfrm>
            <a:off x="2601635" y="4681835"/>
            <a:ext cx="419933" cy="419933"/>
          </a:xfrm>
          <a:prstGeom prst="roundRect">
            <a:avLst>
              <a:gd name="adj" fmla="val 18671"/>
            </a:avLst>
          </a:prstGeom>
          <a:solidFill>
            <a:srgbClr val="D6F5EE"/>
          </a:solidFill>
          <a:ln w="7620">
            <a:solidFill>
              <a:srgbClr val="BCDBD4"/>
            </a:solidFill>
            <a:prstDash val="solid"/>
          </a:ln>
        </p:spPr>
      </p:sp>
      <p:sp>
        <p:nvSpPr>
          <p:cNvPr id="9" name="Text 5"/>
          <p:cNvSpPr/>
          <p:nvPr/>
        </p:nvSpPr>
        <p:spPr>
          <a:xfrm>
            <a:off x="2738795" y="4751725"/>
            <a:ext cx="145613" cy="280035"/>
          </a:xfrm>
          <a:prstGeom prst="rect">
            <a:avLst/>
          </a:prstGeom>
          <a:noFill/>
          <a:ln/>
        </p:spPr>
        <p:txBody>
          <a:bodyPr wrap="none" lIns="0" tIns="0" rIns="0" bIns="0" rtlCol="0" anchor="t"/>
          <a:lstStyle/>
          <a:p>
            <a:pPr marL="0" indent="0" algn="ctr">
              <a:lnSpc>
                <a:spcPts val="2200"/>
              </a:lnSpc>
              <a:buNone/>
            </a:pPr>
            <a:r>
              <a:rPr lang="en-US" sz="2200" b="1" dirty="0">
                <a:solidFill>
                  <a:srgbClr val="333F70"/>
                </a:solidFill>
                <a:latin typeface="Unbounded" pitchFamily="34" charset="0"/>
                <a:ea typeface="Unbounded" pitchFamily="34" charset="-122"/>
                <a:cs typeface="Unbounded" pitchFamily="34" charset="-120"/>
              </a:rPr>
              <a:t>1</a:t>
            </a:r>
            <a:endParaRPr lang="en-US" sz="2200" dirty="0"/>
          </a:p>
        </p:txBody>
      </p:sp>
      <p:sp>
        <p:nvSpPr>
          <p:cNvPr id="10" name="Text 6"/>
          <p:cNvSpPr/>
          <p:nvPr/>
        </p:nvSpPr>
        <p:spPr>
          <a:xfrm>
            <a:off x="1060252" y="5731788"/>
            <a:ext cx="3502938" cy="291703"/>
          </a:xfrm>
          <a:prstGeom prst="rect">
            <a:avLst/>
          </a:prstGeom>
          <a:noFill/>
          <a:ln/>
        </p:spPr>
        <p:txBody>
          <a:bodyPr wrap="none" lIns="0" tIns="0" rIns="0" bIns="0" rtlCol="0" anchor="t"/>
          <a:lstStyle/>
          <a:p>
            <a:pPr marL="0" indent="0" algn="ctr">
              <a:lnSpc>
                <a:spcPts val="2250"/>
              </a:lnSpc>
              <a:buNone/>
            </a:pPr>
            <a:r>
              <a:rPr lang="en-US" sz="1800" b="1" dirty="0">
                <a:solidFill>
                  <a:srgbClr val="333F70"/>
                </a:solidFill>
                <a:latin typeface="Unbounded" pitchFamily="34" charset="0"/>
                <a:ea typeface="Unbounded" pitchFamily="34" charset="-122"/>
                <a:cs typeface="Unbounded" pitchFamily="34" charset="-120"/>
              </a:rPr>
              <a:t>Step 1: Data Exploration</a:t>
            </a:r>
            <a:endParaRPr lang="en-US" sz="1800" dirty="0"/>
          </a:p>
        </p:txBody>
      </p:sp>
      <p:sp>
        <p:nvSpPr>
          <p:cNvPr id="11" name="Text 7"/>
          <p:cNvSpPr/>
          <p:nvPr/>
        </p:nvSpPr>
        <p:spPr>
          <a:xfrm>
            <a:off x="839867" y="6135410"/>
            <a:ext cx="3943707" cy="1194435"/>
          </a:xfrm>
          <a:prstGeom prst="rect">
            <a:avLst/>
          </a:prstGeom>
          <a:noFill/>
          <a:ln/>
        </p:spPr>
        <p:txBody>
          <a:bodyPr wrap="square" lIns="0" tIns="0" rIns="0" bIns="0" rtlCol="0" anchor="t"/>
          <a:lstStyle/>
          <a:p>
            <a:pPr marL="0" indent="0" algn="ctr">
              <a:lnSpc>
                <a:spcPts val="2350"/>
              </a:lnSpc>
              <a:buNone/>
            </a:pPr>
            <a:r>
              <a:rPr lang="en-US" sz="1450" dirty="0">
                <a:solidFill>
                  <a:srgbClr val="333F70"/>
                </a:solidFill>
                <a:latin typeface="Open Sans" pitchFamily="34" charset="0"/>
                <a:ea typeface="Open Sans" pitchFamily="34" charset="-122"/>
                <a:cs typeface="Open Sans" pitchFamily="34" charset="-120"/>
              </a:rPr>
              <a:t>Begin by visualizing the relationship between employee level and salary using a scatter plot. This will help identify any potential trends or outliers.</a:t>
            </a:r>
            <a:endParaRPr lang="en-US" sz="1450" dirty="0"/>
          </a:p>
        </p:txBody>
      </p:sp>
      <p:sp>
        <p:nvSpPr>
          <p:cNvPr id="12" name="Shape 8"/>
          <p:cNvSpPr/>
          <p:nvPr/>
        </p:nvSpPr>
        <p:spPr>
          <a:xfrm>
            <a:off x="7303532" y="4891742"/>
            <a:ext cx="22860" cy="653296"/>
          </a:xfrm>
          <a:prstGeom prst="roundRect">
            <a:avLst>
              <a:gd name="adj" fmla="val 342974"/>
            </a:avLst>
          </a:prstGeom>
          <a:solidFill>
            <a:srgbClr val="BCDBD4"/>
          </a:solidFill>
          <a:ln/>
        </p:spPr>
      </p:sp>
      <p:sp>
        <p:nvSpPr>
          <p:cNvPr id="13" name="Shape 9"/>
          <p:cNvSpPr/>
          <p:nvPr/>
        </p:nvSpPr>
        <p:spPr>
          <a:xfrm>
            <a:off x="7105055" y="4681835"/>
            <a:ext cx="419933" cy="419933"/>
          </a:xfrm>
          <a:prstGeom prst="roundRect">
            <a:avLst>
              <a:gd name="adj" fmla="val 18671"/>
            </a:avLst>
          </a:prstGeom>
          <a:solidFill>
            <a:srgbClr val="D6F5EE"/>
          </a:solidFill>
          <a:ln w="7620">
            <a:solidFill>
              <a:srgbClr val="BCDBD4"/>
            </a:solidFill>
            <a:prstDash val="solid"/>
          </a:ln>
        </p:spPr>
      </p:sp>
      <p:sp>
        <p:nvSpPr>
          <p:cNvPr id="14" name="Text 10"/>
          <p:cNvSpPr/>
          <p:nvPr/>
        </p:nvSpPr>
        <p:spPr>
          <a:xfrm>
            <a:off x="7198043" y="4751725"/>
            <a:ext cx="233839" cy="280035"/>
          </a:xfrm>
          <a:prstGeom prst="rect">
            <a:avLst/>
          </a:prstGeom>
          <a:noFill/>
          <a:ln/>
        </p:spPr>
        <p:txBody>
          <a:bodyPr wrap="none" lIns="0" tIns="0" rIns="0" bIns="0" rtlCol="0" anchor="t"/>
          <a:lstStyle/>
          <a:p>
            <a:pPr marL="0" indent="0" algn="ctr">
              <a:lnSpc>
                <a:spcPts val="2200"/>
              </a:lnSpc>
              <a:buNone/>
            </a:pPr>
            <a:r>
              <a:rPr lang="en-US" sz="2200" b="1" dirty="0">
                <a:solidFill>
                  <a:srgbClr val="333F70"/>
                </a:solidFill>
                <a:latin typeface="Unbounded" pitchFamily="34" charset="0"/>
                <a:ea typeface="Unbounded" pitchFamily="34" charset="-122"/>
                <a:cs typeface="Unbounded" pitchFamily="34" charset="-120"/>
              </a:rPr>
              <a:t>2</a:t>
            </a:r>
            <a:endParaRPr lang="en-US" sz="2200" dirty="0"/>
          </a:p>
        </p:txBody>
      </p:sp>
      <p:sp>
        <p:nvSpPr>
          <p:cNvPr id="15" name="Text 11"/>
          <p:cNvSpPr/>
          <p:nvPr/>
        </p:nvSpPr>
        <p:spPr>
          <a:xfrm>
            <a:off x="5694521" y="5731788"/>
            <a:ext cx="3241238" cy="291703"/>
          </a:xfrm>
          <a:prstGeom prst="rect">
            <a:avLst/>
          </a:prstGeom>
          <a:noFill/>
          <a:ln/>
        </p:spPr>
        <p:txBody>
          <a:bodyPr wrap="none" lIns="0" tIns="0" rIns="0" bIns="0" rtlCol="0" anchor="t"/>
          <a:lstStyle/>
          <a:p>
            <a:pPr marL="0" indent="0" algn="ctr">
              <a:lnSpc>
                <a:spcPts val="2250"/>
              </a:lnSpc>
              <a:buNone/>
            </a:pPr>
            <a:r>
              <a:rPr lang="en-US" sz="1800" b="1" dirty="0">
                <a:solidFill>
                  <a:srgbClr val="333F70"/>
                </a:solidFill>
                <a:latin typeface="Unbounded" pitchFamily="34" charset="0"/>
                <a:ea typeface="Unbounded" pitchFamily="34" charset="-122"/>
                <a:cs typeface="Unbounded" pitchFamily="34" charset="-120"/>
              </a:rPr>
              <a:t>Step 2: Model Training</a:t>
            </a:r>
            <a:endParaRPr lang="en-US" sz="1800" dirty="0"/>
          </a:p>
        </p:txBody>
      </p:sp>
      <p:sp>
        <p:nvSpPr>
          <p:cNvPr id="16" name="Text 12"/>
          <p:cNvSpPr/>
          <p:nvPr/>
        </p:nvSpPr>
        <p:spPr>
          <a:xfrm>
            <a:off x="5343287" y="6135410"/>
            <a:ext cx="3943707" cy="1194435"/>
          </a:xfrm>
          <a:prstGeom prst="rect">
            <a:avLst/>
          </a:prstGeom>
          <a:noFill/>
          <a:ln/>
        </p:spPr>
        <p:txBody>
          <a:bodyPr wrap="square" lIns="0" tIns="0" rIns="0" bIns="0" rtlCol="0" anchor="t"/>
          <a:lstStyle/>
          <a:p>
            <a:pPr marL="0" indent="0" algn="ctr">
              <a:lnSpc>
                <a:spcPts val="2350"/>
              </a:lnSpc>
              <a:buNone/>
            </a:pPr>
            <a:r>
              <a:rPr lang="en-US" sz="1450" dirty="0">
                <a:solidFill>
                  <a:srgbClr val="333F70"/>
                </a:solidFill>
                <a:latin typeface="Open Sans" pitchFamily="34" charset="0"/>
                <a:ea typeface="Open Sans" pitchFamily="34" charset="-122"/>
                <a:cs typeface="Open Sans" pitchFamily="34" charset="-120"/>
              </a:rPr>
              <a:t>Train a linear regression model using the dataset. The model learns the linear relationship between level and salary, represented by a straight line.</a:t>
            </a:r>
            <a:endParaRPr lang="en-US" sz="1450" dirty="0"/>
          </a:p>
        </p:txBody>
      </p:sp>
      <p:sp>
        <p:nvSpPr>
          <p:cNvPr id="17" name="Shape 13"/>
          <p:cNvSpPr/>
          <p:nvPr/>
        </p:nvSpPr>
        <p:spPr>
          <a:xfrm>
            <a:off x="11806952" y="4891742"/>
            <a:ext cx="22860" cy="653296"/>
          </a:xfrm>
          <a:prstGeom prst="roundRect">
            <a:avLst>
              <a:gd name="adj" fmla="val 342974"/>
            </a:avLst>
          </a:prstGeom>
          <a:solidFill>
            <a:srgbClr val="BCDBD4"/>
          </a:solidFill>
          <a:ln/>
        </p:spPr>
      </p:sp>
      <p:sp>
        <p:nvSpPr>
          <p:cNvPr id="18" name="Shape 14"/>
          <p:cNvSpPr/>
          <p:nvPr/>
        </p:nvSpPr>
        <p:spPr>
          <a:xfrm>
            <a:off x="11608475" y="4681835"/>
            <a:ext cx="419933" cy="419933"/>
          </a:xfrm>
          <a:prstGeom prst="roundRect">
            <a:avLst>
              <a:gd name="adj" fmla="val 18671"/>
            </a:avLst>
          </a:prstGeom>
          <a:solidFill>
            <a:srgbClr val="D6F5EE"/>
          </a:solidFill>
          <a:ln w="7620">
            <a:solidFill>
              <a:srgbClr val="BCDBD4"/>
            </a:solidFill>
            <a:prstDash val="solid"/>
          </a:ln>
        </p:spPr>
      </p:sp>
      <p:sp>
        <p:nvSpPr>
          <p:cNvPr id="19" name="Text 15"/>
          <p:cNvSpPr/>
          <p:nvPr/>
        </p:nvSpPr>
        <p:spPr>
          <a:xfrm>
            <a:off x="11700986" y="4751725"/>
            <a:ext cx="234910" cy="280035"/>
          </a:xfrm>
          <a:prstGeom prst="rect">
            <a:avLst/>
          </a:prstGeom>
          <a:noFill/>
          <a:ln/>
        </p:spPr>
        <p:txBody>
          <a:bodyPr wrap="none" lIns="0" tIns="0" rIns="0" bIns="0" rtlCol="0" anchor="t"/>
          <a:lstStyle/>
          <a:p>
            <a:pPr marL="0" indent="0" algn="ctr">
              <a:lnSpc>
                <a:spcPts val="2200"/>
              </a:lnSpc>
              <a:buNone/>
            </a:pPr>
            <a:r>
              <a:rPr lang="en-US" sz="2200" b="1" dirty="0">
                <a:solidFill>
                  <a:srgbClr val="333F70"/>
                </a:solidFill>
                <a:latin typeface="Unbounded" pitchFamily="34" charset="0"/>
                <a:ea typeface="Unbounded" pitchFamily="34" charset="-122"/>
                <a:cs typeface="Unbounded" pitchFamily="34" charset="-120"/>
              </a:rPr>
              <a:t>3</a:t>
            </a:r>
            <a:endParaRPr lang="en-US" sz="2200" dirty="0"/>
          </a:p>
        </p:txBody>
      </p:sp>
      <p:sp>
        <p:nvSpPr>
          <p:cNvPr id="20" name="Text 16"/>
          <p:cNvSpPr/>
          <p:nvPr/>
        </p:nvSpPr>
        <p:spPr>
          <a:xfrm>
            <a:off x="9846707" y="5731788"/>
            <a:ext cx="3943707" cy="583406"/>
          </a:xfrm>
          <a:prstGeom prst="rect">
            <a:avLst/>
          </a:prstGeom>
          <a:noFill/>
          <a:ln/>
        </p:spPr>
        <p:txBody>
          <a:bodyPr wrap="square" lIns="0" tIns="0" rIns="0" bIns="0" rtlCol="0" anchor="t"/>
          <a:lstStyle/>
          <a:p>
            <a:pPr marL="0" indent="0" algn="ctr">
              <a:lnSpc>
                <a:spcPts val="2250"/>
              </a:lnSpc>
              <a:buNone/>
            </a:pPr>
            <a:r>
              <a:rPr lang="en-US" sz="1800" b="1" dirty="0">
                <a:solidFill>
                  <a:srgbClr val="333F70"/>
                </a:solidFill>
                <a:latin typeface="Unbounded" pitchFamily="34" charset="0"/>
                <a:ea typeface="Unbounded" pitchFamily="34" charset="-122"/>
                <a:cs typeface="Unbounded" pitchFamily="34" charset="-120"/>
              </a:rPr>
              <a:t>Step 3: Predictions and Evaluation</a:t>
            </a:r>
            <a:endParaRPr lang="en-US" sz="1800" dirty="0"/>
          </a:p>
        </p:txBody>
      </p:sp>
      <p:sp>
        <p:nvSpPr>
          <p:cNvPr id="21" name="Text 17"/>
          <p:cNvSpPr/>
          <p:nvPr/>
        </p:nvSpPr>
        <p:spPr>
          <a:xfrm>
            <a:off x="9846707" y="6427113"/>
            <a:ext cx="3943707" cy="1194435"/>
          </a:xfrm>
          <a:prstGeom prst="rect">
            <a:avLst/>
          </a:prstGeom>
          <a:noFill/>
          <a:ln/>
        </p:spPr>
        <p:txBody>
          <a:bodyPr wrap="square" lIns="0" tIns="0" rIns="0" bIns="0" rtlCol="0" anchor="t"/>
          <a:lstStyle/>
          <a:p>
            <a:pPr marL="0" indent="0" algn="ctr">
              <a:lnSpc>
                <a:spcPts val="2350"/>
              </a:lnSpc>
              <a:buNone/>
            </a:pPr>
            <a:r>
              <a:rPr lang="en-US" sz="1450" dirty="0">
                <a:solidFill>
                  <a:srgbClr val="333F70"/>
                </a:solidFill>
                <a:latin typeface="Open Sans" pitchFamily="34" charset="0"/>
                <a:ea typeface="Open Sans" pitchFamily="34" charset="-122"/>
                <a:cs typeface="Open Sans" pitchFamily="34" charset="-120"/>
              </a:rPr>
              <a:t>Use the trained model to predict salaries for new employees based on their level. Evaluate the model's performance using metrics like R-squared and mean squared error.</a:t>
            </a:r>
            <a:endParaRPr lang="en-US" sz="1450" dirty="0"/>
          </a:p>
        </p:txBody>
      </p:sp>
      <p:sp>
        <p:nvSpPr>
          <p:cNvPr id="22" name="Rectangle 21">
            <a:extLst>
              <a:ext uri="{FF2B5EF4-FFF2-40B4-BE49-F238E27FC236}">
                <a16:creationId xmlns:a16="http://schemas.microsoft.com/office/drawing/2014/main" id="{65EBE001-CC23-D401-05A2-1EAC752DA0E3}"/>
              </a:ext>
            </a:extLst>
          </p:cNvPr>
          <p:cNvSpPr/>
          <p:nvPr/>
        </p:nvSpPr>
        <p:spPr>
          <a:xfrm>
            <a:off x="12615332" y="7645397"/>
            <a:ext cx="1896533" cy="491067"/>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02894"/>
          </a:xfrm>
          <a:prstGeom prst="rect">
            <a:avLst/>
          </a:prstGeom>
        </p:spPr>
      </p:pic>
      <p:sp>
        <p:nvSpPr>
          <p:cNvPr id="3" name="Shape 0"/>
          <p:cNvSpPr/>
          <p:nvPr/>
        </p:nvSpPr>
        <p:spPr>
          <a:xfrm>
            <a:off x="0" y="0"/>
            <a:ext cx="14630400" cy="2202894"/>
          </a:xfrm>
          <a:prstGeom prst="rect">
            <a:avLst/>
          </a:prstGeom>
          <a:solidFill>
            <a:srgbClr val="E5E0DF"/>
          </a:solidFill>
          <a:ln/>
        </p:spPr>
      </p:sp>
      <p:pic>
        <p:nvPicPr>
          <p:cNvPr id="4" name="Image 1" descr="preencoded.png"/>
          <p:cNvPicPr>
            <a:picLocks noChangeAspect="1"/>
          </p:cNvPicPr>
          <p:nvPr/>
        </p:nvPicPr>
        <p:blipFill>
          <a:blip r:embed="rId4"/>
          <a:stretch>
            <a:fillRect/>
          </a:stretch>
        </p:blipFill>
        <p:spPr>
          <a:xfrm>
            <a:off x="0" y="0"/>
            <a:ext cx="14630400" cy="2202894"/>
          </a:xfrm>
          <a:prstGeom prst="rect">
            <a:avLst/>
          </a:prstGeom>
        </p:spPr>
      </p:pic>
      <p:sp>
        <p:nvSpPr>
          <p:cNvPr id="5" name="Text 1"/>
          <p:cNvSpPr/>
          <p:nvPr/>
        </p:nvSpPr>
        <p:spPr>
          <a:xfrm>
            <a:off x="616744" y="3100507"/>
            <a:ext cx="13228796" cy="550783"/>
          </a:xfrm>
          <a:prstGeom prst="rect">
            <a:avLst/>
          </a:prstGeom>
          <a:noFill/>
          <a:ln/>
        </p:spPr>
        <p:txBody>
          <a:bodyPr wrap="none" lIns="0" tIns="0" rIns="0" bIns="0" rtlCol="0" anchor="t"/>
          <a:lstStyle/>
          <a:p>
            <a:pPr marL="0" indent="0">
              <a:lnSpc>
                <a:spcPts val="4300"/>
              </a:lnSpc>
              <a:buNone/>
            </a:pPr>
            <a:r>
              <a:rPr lang="en-US" sz="3450" b="1" dirty="0">
                <a:solidFill>
                  <a:srgbClr val="333F70"/>
                </a:solidFill>
                <a:latin typeface="Unbounded" pitchFamily="34" charset="0"/>
                <a:ea typeface="Unbounded" pitchFamily="34" charset="-122"/>
                <a:cs typeface="Unbounded" pitchFamily="34" charset="-120"/>
              </a:rPr>
              <a:t>Polynomial Regression: Capturing Non-Linearity</a:t>
            </a:r>
            <a:endParaRPr lang="en-US" sz="3450" dirty="0"/>
          </a:p>
        </p:txBody>
      </p:sp>
      <p:sp>
        <p:nvSpPr>
          <p:cNvPr id="6" name="Text 2"/>
          <p:cNvSpPr/>
          <p:nvPr/>
        </p:nvSpPr>
        <p:spPr>
          <a:xfrm>
            <a:off x="616744" y="3915608"/>
            <a:ext cx="13396913" cy="563880"/>
          </a:xfrm>
          <a:prstGeom prst="rect">
            <a:avLst/>
          </a:prstGeom>
          <a:noFill/>
          <a:ln/>
        </p:spPr>
        <p:txBody>
          <a:bodyPr wrap="square" lIns="0" tIns="0" rIns="0" bIns="0" rtlCol="0" anchor="t"/>
          <a:lstStyle/>
          <a:p>
            <a:pPr marL="0" indent="0">
              <a:lnSpc>
                <a:spcPts val="2200"/>
              </a:lnSpc>
              <a:buNone/>
            </a:pPr>
            <a:r>
              <a:rPr lang="en-US" sz="1350" dirty="0">
                <a:solidFill>
                  <a:srgbClr val="333F70"/>
                </a:solidFill>
                <a:latin typeface="Open Sans" pitchFamily="34" charset="0"/>
                <a:ea typeface="Open Sans" pitchFamily="34" charset="-122"/>
                <a:cs typeface="Open Sans" pitchFamily="34" charset="-120"/>
              </a:rPr>
              <a:t>While linear regression assumes a straight-line relationship, polynomial regression allows for more complex, non-linear relationships between variables. This approach is often more appropriate when salary growth isn't constant but rather accelerates or decelerates at different levels.</a:t>
            </a:r>
            <a:endParaRPr lang="en-US" sz="1350" dirty="0"/>
          </a:p>
        </p:txBody>
      </p:sp>
      <p:pic>
        <p:nvPicPr>
          <p:cNvPr id="7" name="Image 2" descr="preencoded.png"/>
          <p:cNvPicPr>
            <a:picLocks noChangeAspect="1"/>
          </p:cNvPicPr>
          <p:nvPr/>
        </p:nvPicPr>
        <p:blipFill>
          <a:blip r:embed="rId5"/>
          <a:stretch>
            <a:fillRect/>
          </a:stretch>
        </p:blipFill>
        <p:spPr>
          <a:xfrm>
            <a:off x="616744" y="4677728"/>
            <a:ext cx="4465558" cy="704850"/>
          </a:xfrm>
          <a:prstGeom prst="rect">
            <a:avLst/>
          </a:prstGeom>
        </p:spPr>
      </p:pic>
      <p:sp>
        <p:nvSpPr>
          <p:cNvPr id="8" name="Text 3"/>
          <p:cNvSpPr/>
          <p:nvPr/>
        </p:nvSpPr>
        <p:spPr>
          <a:xfrm>
            <a:off x="792956" y="5646896"/>
            <a:ext cx="4025622" cy="275273"/>
          </a:xfrm>
          <a:prstGeom prst="rect">
            <a:avLst/>
          </a:prstGeom>
          <a:noFill/>
          <a:ln/>
        </p:spPr>
        <p:txBody>
          <a:bodyPr wrap="none" lIns="0" tIns="0" rIns="0" bIns="0" rtlCol="0" anchor="t"/>
          <a:lstStyle/>
          <a:p>
            <a:pPr marL="0" indent="0" algn="l">
              <a:lnSpc>
                <a:spcPts val="2150"/>
              </a:lnSpc>
              <a:buNone/>
            </a:pPr>
            <a:r>
              <a:rPr lang="en-US" sz="1700" b="1" dirty="0">
                <a:solidFill>
                  <a:srgbClr val="333F70"/>
                </a:solidFill>
                <a:latin typeface="Unbounded" pitchFamily="34" charset="0"/>
                <a:ea typeface="Unbounded" pitchFamily="34" charset="-122"/>
                <a:cs typeface="Unbounded" pitchFamily="34" charset="-120"/>
              </a:rPr>
              <a:t>Understanding Non-Linearity</a:t>
            </a:r>
            <a:endParaRPr lang="en-US" sz="1700" dirty="0"/>
          </a:p>
        </p:txBody>
      </p:sp>
      <p:sp>
        <p:nvSpPr>
          <p:cNvPr id="9" name="Text 4"/>
          <p:cNvSpPr/>
          <p:nvPr/>
        </p:nvSpPr>
        <p:spPr>
          <a:xfrm>
            <a:off x="792956" y="6027896"/>
            <a:ext cx="4113133" cy="1127760"/>
          </a:xfrm>
          <a:prstGeom prst="rect">
            <a:avLst/>
          </a:prstGeom>
          <a:noFill/>
          <a:ln/>
        </p:spPr>
        <p:txBody>
          <a:bodyPr wrap="square" lIns="0" tIns="0" rIns="0" bIns="0" rtlCol="0" anchor="t"/>
          <a:lstStyle/>
          <a:p>
            <a:pPr marL="0" indent="0" algn="l">
              <a:lnSpc>
                <a:spcPts val="2200"/>
              </a:lnSpc>
              <a:buNone/>
            </a:pPr>
            <a:r>
              <a:rPr lang="en-US" sz="1350" dirty="0">
                <a:solidFill>
                  <a:srgbClr val="333F70"/>
                </a:solidFill>
                <a:latin typeface="Open Sans" pitchFamily="34" charset="0"/>
                <a:ea typeface="Open Sans" pitchFamily="34" charset="-122"/>
                <a:cs typeface="Open Sans" pitchFamily="34" charset="-120"/>
              </a:rPr>
              <a:t>In real-world scenarios, salary increases may not be linear. For example, senior-level positions often command significant salary jumps compared to lower levels.</a:t>
            </a:r>
            <a:endParaRPr lang="en-US" sz="1350" dirty="0"/>
          </a:p>
        </p:txBody>
      </p:sp>
      <p:pic>
        <p:nvPicPr>
          <p:cNvPr id="10" name="Image 3" descr="preencoded.png"/>
          <p:cNvPicPr>
            <a:picLocks noChangeAspect="1"/>
          </p:cNvPicPr>
          <p:nvPr/>
        </p:nvPicPr>
        <p:blipFill>
          <a:blip r:embed="rId6"/>
          <a:stretch>
            <a:fillRect/>
          </a:stretch>
        </p:blipFill>
        <p:spPr>
          <a:xfrm>
            <a:off x="5082302" y="4677728"/>
            <a:ext cx="4465677" cy="704850"/>
          </a:xfrm>
          <a:prstGeom prst="rect">
            <a:avLst/>
          </a:prstGeom>
        </p:spPr>
      </p:pic>
      <p:sp>
        <p:nvSpPr>
          <p:cNvPr id="11" name="Text 5"/>
          <p:cNvSpPr/>
          <p:nvPr/>
        </p:nvSpPr>
        <p:spPr>
          <a:xfrm>
            <a:off x="5258514" y="5646896"/>
            <a:ext cx="3130272" cy="275273"/>
          </a:xfrm>
          <a:prstGeom prst="rect">
            <a:avLst/>
          </a:prstGeom>
          <a:noFill/>
          <a:ln/>
        </p:spPr>
        <p:txBody>
          <a:bodyPr wrap="none" lIns="0" tIns="0" rIns="0" bIns="0" rtlCol="0" anchor="t"/>
          <a:lstStyle/>
          <a:p>
            <a:pPr marL="0" indent="0" algn="l">
              <a:lnSpc>
                <a:spcPts val="2150"/>
              </a:lnSpc>
              <a:buNone/>
            </a:pPr>
            <a:r>
              <a:rPr lang="en-US" sz="1700" b="1" dirty="0">
                <a:solidFill>
                  <a:srgbClr val="333F70"/>
                </a:solidFill>
                <a:latin typeface="Unbounded" pitchFamily="34" charset="0"/>
                <a:ea typeface="Unbounded" pitchFamily="34" charset="-122"/>
                <a:cs typeface="Unbounded" pitchFamily="34" charset="-120"/>
              </a:rPr>
              <a:t>Polynomial Regression</a:t>
            </a:r>
            <a:endParaRPr lang="en-US" sz="1700" dirty="0"/>
          </a:p>
        </p:txBody>
      </p:sp>
      <p:sp>
        <p:nvSpPr>
          <p:cNvPr id="12" name="Text 6"/>
          <p:cNvSpPr/>
          <p:nvPr/>
        </p:nvSpPr>
        <p:spPr>
          <a:xfrm>
            <a:off x="5258514" y="6027896"/>
            <a:ext cx="4113252" cy="1127760"/>
          </a:xfrm>
          <a:prstGeom prst="rect">
            <a:avLst/>
          </a:prstGeom>
          <a:noFill/>
          <a:ln/>
        </p:spPr>
        <p:txBody>
          <a:bodyPr wrap="square" lIns="0" tIns="0" rIns="0" bIns="0" rtlCol="0" anchor="t"/>
          <a:lstStyle/>
          <a:p>
            <a:pPr marL="0" indent="0" algn="l">
              <a:lnSpc>
                <a:spcPts val="2200"/>
              </a:lnSpc>
              <a:buNone/>
            </a:pPr>
            <a:r>
              <a:rPr lang="en-US" sz="1350" dirty="0">
                <a:solidFill>
                  <a:srgbClr val="333F70"/>
                </a:solidFill>
                <a:latin typeface="Open Sans" pitchFamily="34" charset="0"/>
                <a:ea typeface="Open Sans" pitchFamily="34" charset="-122"/>
                <a:cs typeface="Open Sans" pitchFamily="34" charset="-120"/>
              </a:rPr>
              <a:t>Polynomial regression uses a polynomial equation to model the curved relationship between level and salary, providing a more accurate representation.</a:t>
            </a:r>
            <a:endParaRPr lang="en-US" sz="1350" dirty="0"/>
          </a:p>
        </p:txBody>
      </p:sp>
      <p:pic>
        <p:nvPicPr>
          <p:cNvPr id="13" name="Image 4" descr="preencoded.png"/>
          <p:cNvPicPr>
            <a:picLocks noChangeAspect="1"/>
          </p:cNvPicPr>
          <p:nvPr/>
        </p:nvPicPr>
        <p:blipFill>
          <a:blip r:embed="rId7"/>
          <a:stretch>
            <a:fillRect/>
          </a:stretch>
        </p:blipFill>
        <p:spPr>
          <a:xfrm>
            <a:off x="9547979" y="4677728"/>
            <a:ext cx="4465677" cy="704850"/>
          </a:xfrm>
          <a:prstGeom prst="rect">
            <a:avLst/>
          </a:prstGeom>
        </p:spPr>
      </p:pic>
      <p:sp>
        <p:nvSpPr>
          <p:cNvPr id="14" name="Text 7"/>
          <p:cNvSpPr/>
          <p:nvPr/>
        </p:nvSpPr>
        <p:spPr>
          <a:xfrm>
            <a:off x="9724192" y="5646896"/>
            <a:ext cx="3434001" cy="275273"/>
          </a:xfrm>
          <a:prstGeom prst="rect">
            <a:avLst/>
          </a:prstGeom>
          <a:noFill/>
          <a:ln/>
        </p:spPr>
        <p:txBody>
          <a:bodyPr wrap="none" lIns="0" tIns="0" rIns="0" bIns="0" rtlCol="0" anchor="t"/>
          <a:lstStyle/>
          <a:p>
            <a:pPr marL="0" indent="0" algn="l">
              <a:lnSpc>
                <a:spcPts val="2150"/>
              </a:lnSpc>
              <a:buNone/>
            </a:pPr>
            <a:r>
              <a:rPr lang="en-US" sz="1700" b="1" dirty="0">
                <a:solidFill>
                  <a:srgbClr val="333F70"/>
                </a:solidFill>
                <a:latin typeface="Unbounded" pitchFamily="34" charset="0"/>
                <a:ea typeface="Unbounded" pitchFamily="34" charset="-122"/>
                <a:cs typeface="Unbounded" pitchFamily="34" charset="-120"/>
              </a:rPr>
              <a:t>Degree of the Polynomial</a:t>
            </a:r>
            <a:endParaRPr lang="en-US" sz="1700" dirty="0"/>
          </a:p>
        </p:txBody>
      </p:sp>
      <p:sp>
        <p:nvSpPr>
          <p:cNvPr id="15" name="Text 8"/>
          <p:cNvSpPr/>
          <p:nvPr/>
        </p:nvSpPr>
        <p:spPr>
          <a:xfrm>
            <a:off x="9724192" y="6027896"/>
            <a:ext cx="4113252" cy="1127760"/>
          </a:xfrm>
          <a:prstGeom prst="rect">
            <a:avLst/>
          </a:prstGeom>
          <a:noFill/>
          <a:ln/>
        </p:spPr>
        <p:txBody>
          <a:bodyPr wrap="square" lIns="0" tIns="0" rIns="0" bIns="0" rtlCol="0" anchor="t"/>
          <a:lstStyle/>
          <a:p>
            <a:pPr marL="0" indent="0" algn="l">
              <a:lnSpc>
                <a:spcPts val="2200"/>
              </a:lnSpc>
              <a:buNone/>
            </a:pPr>
            <a:r>
              <a:rPr lang="en-US" sz="1350" dirty="0">
                <a:solidFill>
                  <a:srgbClr val="333F70"/>
                </a:solidFill>
                <a:latin typeface="Open Sans" pitchFamily="34" charset="0"/>
                <a:ea typeface="Open Sans" pitchFamily="34" charset="-122"/>
                <a:cs typeface="Open Sans" pitchFamily="34" charset="-120"/>
              </a:rPr>
              <a:t>The degree of the polynomial (e.g., quadratic, cubic, etc.) determines the complexity of the curve. A higher degree allows for more flexibility but can lead to overfitting.</a:t>
            </a:r>
            <a:endParaRPr lang="en-US" sz="1350" dirty="0"/>
          </a:p>
        </p:txBody>
      </p:sp>
      <p:sp>
        <p:nvSpPr>
          <p:cNvPr id="16" name="Rectangle 15">
            <a:extLst>
              <a:ext uri="{FF2B5EF4-FFF2-40B4-BE49-F238E27FC236}">
                <a16:creationId xmlns:a16="http://schemas.microsoft.com/office/drawing/2014/main" id="{98D6C0B0-2063-FDC7-B981-2954BFEB6E66}"/>
              </a:ext>
            </a:extLst>
          </p:cNvPr>
          <p:cNvSpPr/>
          <p:nvPr/>
        </p:nvSpPr>
        <p:spPr>
          <a:xfrm>
            <a:off x="12615332" y="7645397"/>
            <a:ext cx="1896533" cy="491067"/>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66581" y="1929170"/>
            <a:ext cx="4953119" cy="4371142"/>
          </a:xfrm>
          <a:prstGeom prst="rect">
            <a:avLst/>
          </a:prstGeom>
        </p:spPr>
      </p:pic>
      <p:sp>
        <p:nvSpPr>
          <p:cNvPr id="4" name="Text 0"/>
          <p:cNvSpPr/>
          <p:nvPr/>
        </p:nvSpPr>
        <p:spPr>
          <a:xfrm>
            <a:off x="6233041" y="756523"/>
            <a:ext cx="7650718" cy="1333024"/>
          </a:xfrm>
          <a:prstGeom prst="rect">
            <a:avLst/>
          </a:prstGeom>
          <a:noFill/>
          <a:ln/>
        </p:spPr>
        <p:txBody>
          <a:bodyPr wrap="square" lIns="0" tIns="0" rIns="0" bIns="0" rtlCol="0" anchor="t"/>
          <a:lstStyle/>
          <a:p>
            <a:pPr marL="0" indent="0">
              <a:lnSpc>
                <a:spcPts val="5200"/>
              </a:lnSpc>
              <a:buNone/>
            </a:pPr>
            <a:r>
              <a:rPr lang="en-US" sz="4150" b="1" dirty="0">
                <a:solidFill>
                  <a:srgbClr val="333F70"/>
                </a:solidFill>
                <a:latin typeface="Unbounded" pitchFamily="34" charset="0"/>
                <a:ea typeface="Unbounded" pitchFamily="34" charset="-122"/>
                <a:cs typeface="Unbounded" pitchFamily="34" charset="-120"/>
              </a:rPr>
              <a:t>Model Evaluation and Comparison</a:t>
            </a:r>
            <a:endParaRPr lang="en-US" sz="4150" dirty="0"/>
          </a:p>
        </p:txBody>
      </p:sp>
      <p:sp>
        <p:nvSpPr>
          <p:cNvPr id="5" name="Text 1"/>
          <p:cNvSpPr/>
          <p:nvPr/>
        </p:nvSpPr>
        <p:spPr>
          <a:xfrm>
            <a:off x="6233041" y="2409468"/>
            <a:ext cx="7650718" cy="1365409"/>
          </a:xfrm>
          <a:prstGeom prst="rect">
            <a:avLst/>
          </a:prstGeom>
          <a:noFill/>
          <a:ln/>
        </p:spPr>
        <p:txBody>
          <a:bodyPr wrap="square" lIns="0" tIns="0" rIns="0" bIns="0" rtlCol="0" anchor="t"/>
          <a:lstStyle/>
          <a:p>
            <a:pPr marL="0" indent="0">
              <a:lnSpc>
                <a:spcPts val="2650"/>
              </a:lnSpc>
              <a:buNone/>
            </a:pPr>
            <a:r>
              <a:rPr lang="en-US" sz="1650" dirty="0">
                <a:solidFill>
                  <a:srgbClr val="333F70"/>
                </a:solidFill>
                <a:latin typeface="Open Sans" pitchFamily="34" charset="0"/>
                <a:ea typeface="Open Sans" pitchFamily="34" charset="-122"/>
                <a:cs typeface="Open Sans" pitchFamily="34" charset="-120"/>
              </a:rPr>
              <a:t>After training both linear and polynomial regression models, it's essential to evaluate their performance on unseen data to determine which model provides the most accurate predictions. We used common metrics like R-squared (R²) and Mean Squared Error (MSE) for this purpose.</a:t>
            </a:r>
            <a:endParaRPr lang="en-US" sz="1650" dirty="0"/>
          </a:p>
        </p:txBody>
      </p:sp>
      <p:sp>
        <p:nvSpPr>
          <p:cNvPr id="6" name="Shape 2"/>
          <p:cNvSpPr/>
          <p:nvPr/>
        </p:nvSpPr>
        <p:spPr>
          <a:xfrm>
            <a:off x="6233041" y="4014788"/>
            <a:ext cx="7650718" cy="2194322"/>
          </a:xfrm>
          <a:prstGeom prst="roundRect">
            <a:avLst>
              <a:gd name="adj" fmla="val 4083"/>
            </a:avLst>
          </a:prstGeom>
          <a:noFill/>
          <a:ln w="7620">
            <a:solidFill>
              <a:srgbClr val="000000">
                <a:alpha val="8000"/>
              </a:srgbClr>
            </a:solidFill>
            <a:prstDash val="solid"/>
          </a:ln>
        </p:spPr>
      </p:sp>
      <p:sp>
        <p:nvSpPr>
          <p:cNvPr id="7" name="Shape 3"/>
          <p:cNvSpPr/>
          <p:nvPr/>
        </p:nvSpPr>
        <p:spPr>
          <a:xfrm>
            <a:off x="6240661" y="4022408"/>
            <a:ext cx="7634645" cy="953929"/>
          </a:xfrm>
          <a:prstGeom prst="rect">
            <a:avLst/>
          </a:prstGeom>
          <a:solidFill>
            <a:srgbClr val="FFFFFF">
              <a:alpha val="4000"/>
            </a:srgbClr>
          </a:solidFill>
          <a:ln/>
        </p:spPr>
      </p:sp>
      <p:sp>
        <p:nvSpPr>
          <p:cNvPr id="8" name="Text 4"/>
          <p:cNvSpPr/>
          <p:nvPr/>
        </p:nvSpPr>
        <p:spPr>
          <a:xfrm>
            <a:off x="6454735" y="4158020"/>
            <a:ext cx="2114312" cy="341352"/>
          </a:xfrm>
          <a:prstGeom prst="rect">
            <a:avLst/>
          </a:prstGeom>
          <a:noFill/>
          <a:ln/>
        </p:spPr>
        <p:txBody>
          <a:bodyPr wrap="none" lIns="0" tIns="0" rIns="0" bIns="0" rtlCol="0" anchor="t"/>
          <a:lstStyle/>
          <a:p>
            <a:pPr marL="0" indent="0">
              <a:lnSpc>
                <a:spcPts val="2650"/>
              </a:lnSpc>
              <a:buNone/>
            </a:pPr>
            <a:r>
              <a:rPr lang="en-US" sz="1650" dirty="0">
                <a:solidFill>
                  <a:srgbClr val="333F70"/>
                </a:solidFill>
                <a:latin typeface="Open Sans" pitchFamily="34" charset="0"/>
                <a:ea typeface="Open Sans" pitchFamily="34" charset="-122"/>
                <a:cs typeface="Open Sans" pitchFamily="34" charset="-120"/>
              </a:rPr>
              <a:t>Metric</a:t>
            </a:r>
            <a:endParaRPr lang="en-US" sz="1650" dirty="0"/>
          </a:p>
        </p:txBody>
      </p:sp>
      <p:sp>
        <p:nvSpPr>
          <p:cNvPr id="9" name="Text 5"/>
          <p:cNvSpPr/>
          <p:nvPr/>
        </p:nvSpPr>
        <p:spPr>
          <a:xfrm>
            <a:off x="9003149" y="4158020"/>
            <a:ext cx="2110502" cy="341352"/>
          </a:xfrm>
          <a:prstGeom prst="rect">
            <a:avLst/>
          </a:prstGeom>
          <a:noFill/>
          <a:ln/>
        </p:spPr>
        <p:txBody>
          <a:bodyPr wrap="none" lIns="0" tIns="0" rIns="0" bIns="0" rtlCol="0" anchor="t"/>
          <a:lstStyle/>
          <a:p>
            <a:pPr marL="0" indent="0">
              <a:lnSpc>
                <a:spcPts val="2650"/>
              </a:lnSpc>
              <a:buNone/>
            </a:pPr>
            <a:r>
              <a:rPr lang="en-US" sz="1650" dirty="0">
                <a:solidFill>
                  <a:srgbClr val="333F70"/>
                </a:solidFill>
                <a:latin typeface="Open Sans" pitchFamily="34" charset="0"/>
                <a:ea typeface="Open Sans" pitchFamily="34" charset="-122"/>
                <a:cs typeface="Open Sans" pitchFamily="34" charset="-120"/>
              </a:rPr>
              <a:t>Linear Regression</a:t>
            </a:r>
            <a:endParaRPr lang="en-US" sz="1650" dirty="0"/>
          </a:p>
        </p:txBody>
      </p:sp>
      <p:sp>
        <p:nvSpPr>
          <p:cNvPr id="10" name="Text 6"/>
          <p:cNvSpPr/>
          <p:nvPr/>
        </p:nvSpPr>
        <p:spPr>
          <a:xfrm>
            <a:off x="11547753" y="4158020"/>
            <a:ext cx="2114312" cy="682704"/>
          </a:xfrm>
          <a:prstGeom prst="rect">
            <a:avLst/>
          </a:prstGeom>
          <a:noFill/>
          <a:ln/>
        </p:spPr>
        <p:txBody>
          <a:bodyPr wrap="square" lIns="0" tIns="0" rIns="0" bIns="0" rtlCol="0" anchor="t"/>
          <a:lstStyle/>
          <a:p>
            <a:pPr marL="0" indent="0">
              <a:lnSpc>
                <a:spcPts val="2650"/>
              </a:lnSpc>
              <a:buNone/>
            </a:pPr>
            <a:r>
              <a:rPr lang="en-US" sz="1650" dirty="0">
                <a:solidFill>
                  <a:srgbClr val="333F70"/>
                </a:solidFill>
                <a:latin typeface="Open Sans" pitchFamily="34" charset="0"/>
                <a:ea typeface="Open Sans" pitchFamily="34" charset="-122"/>
                <a:cs typeface="Open Sans" pitchFamily="34" charset="-120"/>
              </a:rPr>
              <a:t>Polynomial Regression</a:t>
            </a:r>
            <a:endParaRPr lang="en-US" sz="1650" dirty="0"/>
          </a:p>
        </p:txBody>
      </p:sp>
      <p:sp>
        <p:nvSpPr>
          <p:cNvPr id="11" name="Shape 7"/>
          <p:cNvSpPr/>
          <p:nvPr/>
        </p:nvSpPr>
        <p:spPr>
          <a:xfrm>
            <a:off x="6240661" y="4976336"/>
            <a:ext cx="7634645" cy="612577"/>
          </a:xfrm>
          <a:prstGeom prst="rect">
            <a:avLst/>
          </a:prstGeom>
          <a:solidFill>
            <a:srgbClr val="000000">
              <a:alpha val="4000"/>
            </a:srgbClr>
          </a:solidFill>
          <a:ln/>
        </p:spPr>
      </p:sp>
      <p:sp>
        <p:nvSpPr>
          <p:cNvPr id="12" name="Text 8"/>
          <p:cNvSpPr/>
          <p:nvPr/>
        </p:nvSpPr>
        <p:spPr>
          <a:xfrm>
            <a:off x="6454735" y="5111948"/>
            <a:ext cx="2114312" cy="341352"/>
          </a:xfrm>
          <a:prstGeom prst="rect">
            <a:avLst/>
          </a:prstGeom>
          <a:noFill/>
          <a:ln/>
        </p:spPr>
        <p:txBody>
          <a:bodyPr wrap="none" lIns="0" tIns="0" rIns="0" bIns="0" rtlCol="0" anchor="t"/>
          <a:lstStyle/>
          <a:p>
            <a:pPr marL="0" indent="0">
              <a:lnSpc>
                <a:spcPts val="2650"/>
              </a:lnSpc>
              <a:buNone/>
            </a:pPr>
            <a:r>
              <a:rPr lang="en-US" sz="1650" dirty="0">
                <a:solidFill>
                  <a:srgbClr val="333F70"/>
                </a:solidFill>
                <a:latin typeface="Open Sans" pitchFamily="34" charset="0"/>
                <a:ea typeface="Open Sans" pitchFamily="34" charset="-122"/>
                <a:cs typeface="Open Sans" pitchFamily="34" charset="-120"/>
              </a:rPr>
              <a:t>R²</a:t>
            </a:r>
            <a:endParaRPr lang="en-US" sz="1650" dirty="0"/>
          </a:p>
        </p:txBody>
      </p:sp>
      <p:sp>
        <p:nvSpPr>
          <p:cNvPr id="13" name="Text 9"/>
          <p:cNvSpPr/>
          <p:nvPr/>
        </p:nvSpPr>
        <p:spPr>
          <a:xfrm>
            <a:off x="9003149" y="5111948"/>
            <a:ext cx="2110502" cy="341352"/>
          </a:xfrm>
          <a:prstGeom prst="rect">
            <a:avLst/>
          </a:prstGeom>
          <a:noFill/>
          <a:ln/>
        </p:spPr>
        <p:txBody>
          <a:bodyPr wrap="none" lIns="0" tIns="0" rIns="0" bIns="0" rtlCol="0" anchor="t"/>
          <a:lstStyle/>
          <a:p>
            <a:pPr marL="0" indent="0">
              <a:lnSpc>
                <a:spcPts val="2650"/>
              </a:lnSpc>
              <a:buNone/>
            </a:pPr>
            <a:r>
              <a:rPr lang="en-US" sz="1650" dirty="0">
                <a:solidFill>
                  <a:srgbClr val="333F70"/>
                </a:solidFill>
                <a:latin typeface="Open Sans" pitchFamily="34" charset="0"/>
                <a:ea typeface="Open Sans" pitchFamily="34" charset="-122"/>
                <a:cs typeface="Open Sans" pitchFamily="34" charset="-120"/>
              </a:rPr>
              <a:t>0.669</a:t>
            </a:r>
            <a:endParaRPr lang="en-US" sz="1650" dirty="0"/>
          </a:p>
        </p:txBody>
      </p:sp>
      <p:sp>
        <p:nvSpPr>
          <p:cNvPr id="14" name="Text 10"/>
          <p:cNvSpPr/>
          <p:nvPr/>
        </p:nvSpPr>
        <p:spPr>
          <a:xfrm>
            <a:off x="11547753" y="5111948"/>
            <a:ext cx="2114312" cy="341352"/>
          </a:xfrm>
          <a:prstGeom prst="rect">
            <a:avLst/>
          </a:prstGeom>
          <a:noFill/>
          <a:ln/>
        </p:spPr>
        <p:txBody>
          <a:bodyPr wrap="none" lIns="0" tIns="0" rIns="0" bIns="0" rtlCol="0" anchor="t"/>
          <a:lstStyle/>
          <a:p>
            <a:pPr marL="0" indent="0">
              <a:lnSpc>
                <a:spcPts val="2650"/>
              </a:lnSpc>
              <a:buNone/>
            </a:pPr>
            <a:r>
              <a:rPr lang="en-US" sz="1650" dirty="0">
                <a:solidFill>
                  <a:srgbClr val="333F70"/>
                </a:solidFill>
                <a:latin typeface="Open Sans" pitchFamily="34" charset="0"/>
                <a:ea typeface="Open Sans" pitchFamily="34" charset="-122"/>
                <a:cs typeface="Open Sans" pitchFamily="34" charset="-120"/>
              </a:rPr>
              <a:t>0.997</a:t>
            </a:r>
            <a:endParaRPr lang="en-US" sz="1650" dirty="0"/>
          </a:p>
        </p:txBody>
      </p:sp>
      <p:sp>
        <p:nvSpPr>
          <p:cNvPr id="15" name="Shape 11"/>
          <p:cNvSpPr/>
          <p:nvPr/>
        </p:nvSpPr>
        <p:spPr>
          <a:xfrm>
            <a:off x="6240661" y="5588913"/>
            <a:ext cx="7634645" cy="612577"/>
          </a:xfrm>
          <a:prstGeom prst="rect">
            <a:avLst/>
          </a:prstGeom>
          <a:solidFill>
            <a:srgbClr val="FFFFFF">
              <a:alpha val="4000"/>
            </a:srgbClr>
          </a:solidFill>
          <a:ln/>
        </p:spPr>
      </p:sp>
      <p:sp>
        <p:nvSpPr>
          <p:cNvPr id="16" name="Text 12"/>
          <p:cNvSpPr/>
          <p:nvPr/>
        </p:nvSpPr>
        <p:spPr>
          <a:xfrm>
            <a:off x="6454735" y="5724525"/>
            <a:ext cx="2114312" cy="341352"/>
          </a:xfrm>
          <a:prstGeom prst="rect">
            <a:avLst/>
          </a:prstGeom>
          <a:noFill/>
          <a:ln/>
        </p:spPr>
        <p:txBody>
          <a:bodyPr wrap="none" lIns="0" tIns="0" rIns="0" bIns="0" rtlCol="0" anchor="t"/>
          <a:lstStyle/>
          <a:p>
            <a:pPr marL="0" indent="0">
              <a:lnSpc>
                <a:spcPts val="2650"/>
              </a:lnSpc>
              <a:buNone/>
            </a:pPr>
            <a:r>
              <a:rPr lang="en-US" sz="1650" dirty="0">
                <a:solidFill>
                  <a:srgbClr val="333F70"/>
                </a:solidFill>
                <a:latin typeface="Open Sans" pitchFamily="34" charset="0"/>
                <a:ea typeface="Open Sans" pitchFamily="34" charset="-122"/>
                <a:cs typeface="Open Sans" pitchFamily="34" charset="-120"/>
              </a:rPr>
              <a:t>MSE</a:t>
            </a:r>
            <a:endParaRPr lang="en-US" sz="1650" dirty="0"/>
          </a:p>
        </p:txBody>
      </p:sp>
      <p:sp>
        <p:nvSpPr>
          <p:cNvPr id="17" name="Text 13"/>
          <p:cNvSpPr/>
          <p:nvPr/>
        </p:nvSpPr>
        <p:spPr>
          <a:xfrm>
            <a:off x="9003149" y="5724525"/>
            <a:ext cx="2110502" cy="341352"/>
          </a:xfrm>
          <a:prstGeom prst="rect">
            <a:avLst/>
          </a:prstGeom>
          <a:noFill/>
          <a:ln/>
        </p:spPr>
        <p:txBody>
          <a:bodyPr wrap="none" lIns="0" tIns="0" rIns="0" bIns="0" rtlCol="0" anchor="t"/>
          <a:lstStyle/>
          <a:p>
            <a:pPr marL="0" indent="0">
              <a:lnSpc>
                <a:spcPts val="2650"/>
              </a:lnSpc>
              <a:buNone/>
            </a:pPr>
            <a:r>
              <a:rPr lang="en-US" sz="1650" dirty="0">
                <a:solidFill>
                  <a:srgbClr val="333F70"/>
                </a:solidFill>
                <a:latin typeface="Open Sans" pitchFamily="34" charset="0"/>
                <a:ea typeface="Open Sans" pitchFamily="34" charset="-122"/>
                <a:cs typeface="Open Sans" pitchFamily="34" charset="-120"/>
              </a:rPr>
              <a:t>1,289,687,878.79</a:t>
            </a:r>
            <a:endParaRPr lang="en-US" sz="1650" dirty="0"/>
          </a:p>
        </p:txBody>
      </p:sp>
      <p:sp>
        <p:nvSpPr>
          <p:cNvPr id="18" name="Text 14"/>
          <p:cNvSpPr/>
          <p:nvPr/>
        </p:nvSpPr>
        <p:spPr>
          <a:xfrm>
            <a:off x="11547753" y="5724525"/>
            <a:ext cx="2114312" cy="341352"/>
          </a:xfrm>
          <a:prstGeom prst="rect">
            <a:avLst/>
          </a:prstGeom>
          <a:noFill/>
          <a:ln/>
        </p:spPr>
        <p:txBody>
          <a:bodyPr wrap="none" lIns="0" tIns="0" rIns="0" bIns="0" rtlCol="0" anchor="t"/>
          <a:lstStyle/>
          <a:p>
            <a:pPr marL="0" indent="0">
              <a:lnSpc>
                <a:spcPts val="2650"/>
              </a:lnSpc>
              <a:buNone/>
            </a:pPr>
            <a:r>
              <a:rPr lang="en-US" sz="1650" dirty="0">
                <a:solidFill>
                  <a:srgbClr val="333F70"/>
                </a:solidFill>
                <a:latin typeface="Open Sans" pitchFamily="34" charset="0"/>
                <a:ea typeface="Open Sans" pitchFamily="34" charset="-122"/>
                <a:cs typeface="Open Sans" pitchFamily="34" charset="-120"/>
              </a:rPr>
              <a:t>145,917.04</a:t>
            </a:r>
            <a:endParaRPr lang="en-US" sz="1650" dirty="0"/>
          </a:p>
        </p:txBody>
      </p:sp>
      <p:sp>
        <p:nvSpPr>
          <p:cNvPr id="19" name="Text 15"/>
          <p:cNvSpPr/>
          <p:nvPr/>
        </p:nvSpPr>
        <p:spPr>
          <a:xfrm>
            <a:off x="6233041" y="6449020"/>
            <a:ext cx="7650718" cy="1024057"/>
          </a:xfrm>
          <a:prstGeom prst="rect">
            <a:avLst/>
          </a:prstGeom>
          <a:noFill/>
          <a:ln/>
        </p:spPr>
        <p:txBody>
          <a:bodyPr wrap="square" lIns="0" tIns="0" rIns="0" bIns="0" rtlCol="0" anchor="t"/>
          <a:lstStyle/>
          <a:p>
            <a:pPr marL="0" indent="0">
              <a:lnSpc>
                <a:spcPts val="2650"/>
              </a:lnSpc>
              <a:buNone/>
            </a:pPr>
            <a:r>
              <a:rPr lang="en-US" sz="1650" dirty="0">
                <a:solidFill>
                  <a:srgbClr val="333F70"/>
                </a:solidFill>
                <a:latin typeface="Open Sans" pitchFamily="34" charset="0"/>
                <a:ea typeface="Open Sans" pitchFamily="34" charset="-122"/>
                <a:cs typeface="Open Sans" pitchFamily="34" charset="-120"/>
              </a:rPr>
              <a:t>The results demonstrate that the polynomial regression model significantly outperforms the linear regression model in terms of both R² and MSE, indicating a much better fit to the data.</a:t>
            </a:r>
            <a:endParaRPr lang="en-US" sz="1650" dirty="0"/>
          </a:p>
        </p:txBody>
      </p:sp>
      <p:sp>
        <p:nvSpPr>
          <p:cNvPr id="20" name="Rectangle 19">
            <a:extLst>
              <a:ext uri="{FF2B5EF4-FFF2-40B4-BE49-F238E27FC236}">
                <a16:creationId xmlns:a16="http://schemas.microsoft.com/office/drawing/2014/main" id="{5B160690-724C-A609-CE9A-2AF45D816F1D}"/>
              </a:ext>
            </a:extLst>
          </p:cNvPr>
          <p:cNvSpPr/>
          <p:nvPr/>
        </p:nvSpPr>
        <p:spPr>
          <a:xfrm>
            <a:off x="12615332" y="7645397"/>
            <a:ext cx="1896533" cy="491067"/>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38601" y="2094428"/>
            <a:ext cx="5009078" cy="4040743"/>
          </a:xfrm>
          <a:prstGeom prst="rect">
            <a:avLst/>
          </a:prstGeom>
        </p:spPr>
      </p:pic>
      <p:sp>
        <p:nvSpPr>
          <p:cNvPr id="4" name="Text 0"/>
          <p:cNvSpPr/>
          <p:nvPr/>
        </p:nvSpPr>
        <p:spPr>
          <a:xfrm>
            <a:off x="6154460" y="679728"/>
            <a:ext cx="7807881" cy="1193006"/>
          </a:xfrm>
          <a:prstGeom prst="rect">
            <a:avLst/>
          </a:prstGeom>
          <a:noFill/>
          <a:ln/>
        </p:spPr>
        <p:txBody>
          <a:bodyPr wrap="square" lIns="0" tIns="0" rIns="0" bIns="0" rtlCol="0" anchor="t"/>
          <a:lstStyle/>
          <a:p>
            <a:pPr marL="0" indent="0">
              <a:lnSpc>
                <a:spcPts val="4650"/>
              </a:lnSpc>
              <a:buNone/>
            </a:pPr>
            <a:r>
              <a:rPr lang="en-US" sz="3750" b="1" dirty="0">
                <a:solidFill>
                  <a:srgbClr val="333F70"/>
                </a:solidFill>
                <a:latin typeface="Unbounded" pitchFamily="34" charset="0"/>
                <a:ea typeface="Unbounded" pitchFamily="34" charset="-122"/>
                <a:cs typeface="Unbounded" pitchFamily="34" charset="-120"/>
              </a:rPr>
              <a:t>Predicting Salaries for New Employees</a:t>
            </a:r>
            <a:endParaRPr lang="en-US" sz="3750" dirty="0"/>
          </a:p>
        </p:txBody>
      </p:sp>
      <p:sp>
        <p:nvSpPr>
          <p:cNvPr id="5" name="Text 1"/>
          <p:cNvSpPr/>
          <p:nvPr/>
        </p:nvSpPr>
        <p:spPr>
          <a:xfrm>
            <a:off x="6154460" y="2158960"/>
            <a:ext cx="7807881" cy="915829"/>
          </a:xfrm>
          <a:prstGeom prst="rect">
            <a:avLst/>
          </a:prstGeom>
          <a:noFill/>
          <a:ln/>
        </p:spPr>
        <p:txBody>
          <a:bodyPr wrap="square" lIns="0" tIns="0" rIns="0" bIns="0" rtlCol="0" anchor="t"/>
          <a:lstStyle/>
          <a:p>
            <a:pPr marL="0" indent="0">
              <a:lnSpc>
                <a:spcPts val="2400"/>
              </a:lnSpc>
              <a:buNone/>
            </a:pPr>
            <a:r>
              <a:rPr lang="en-US" sz="1500" dirty="0">
                <a:solidFill>
                  <a:srgbClr val="333F70"/>
                </a:solidFill>
                <a:latin typeface="Open Sans" pitchFamily="34" charset="0"/>
                <a:ea typeface="Open Sans" pitchFamily="34" charset="-122"/>
                <a:cs typeface="Open Sans" pitchFamily="34" charset="-120"/>
              </a:rPr>
              <a:t>To illustrate the practical application of these models, let's consider a hypothetical scenario where a new employee applies for a Regional Manager position with 2 years of experience. Based on our dataset, we can assign this employee a level of 6.5.</a:t>
            </a:r>
            <a:endParaRPr lang="en-US" sz="1500" dirty="0"/>
          </a:p>
        </p:txBody>
      </p:sp>
      <p:pic>
        <p:nvPicPr>
          <p:cNvPr id="6" name="Image 2" descr="preencoded.png"/>
          <p:cNvPicPr>
            <a:picLocks noChangeAspect="1"/>
          </p:cNvPicPr>
          <p:nvPr/>
        </p:nvPicPr>
        <p:blipFill>
          <a:blip r:embed="rId5"/>
          <a:stretch>
            <a:fillRect/>
          </a:stretch>
        </p:blipFill>
        <p:spPr>
          <a:xfrm>
            <a:off x="6154460" y="3289459"/>
            <a:ext cx="477203" cy="477202"/>
          </a:xfrm>
          <a:prstGeom prst="rect">
            <a:avLst/>
          </a:prstGeom>
        </p:spPr>
      </p:pic>
      <p:sp>
        <p:nvSpPr>
          <p:cNvPr id="7" name="Text 2"/>
          <p:cNvSpPr/>
          <p:nvPr/>
        </p:nvSpPr>
        <p:spPr>
          <a:xfrm>
            <a:off x="6154460" y="3957518"/>
            <a:ext cx="4285059" cy="298252"/>
          </a:xfrm>
          <a:prstGeom prst="rect">
            <a:avLst/>
          </a:prstGeom>
          <a:noFill/>
          <a:ln/>
        </p:spPr>
        <p:txBody>
          <a:bodyPr wrap="none" lIns="0" tIns="0" rIns="0" bIns="0" rtlCol="0" anchor="t"/>
          <a:lstStyle/>
          <a:p>
            <a:pPr marL="0" indent="0" algn="l">
              <a:lnSpc>
                <a:spcPts val="2300"/>
              </a:lnSpc>
              <a:buNone/>
            </a:pPr>
            <a:r>
              <a:rPr lang="en-US" sz="1850" b="1" dirty="0">
                <a:solidFill>
                  <a:srgbClr val="333F70"/>
                </a:solidFill>
                <a:latin typeface="Unbounded" pitchFamily="34" charset="0"/>
                <a:ea typeface="Unbounded" pitchFamily="34" charset="-122"/>
                <a:cs typeface="Unbounded" pitchFamily="34" charset="-120"/>
              </a:rPr>
              <a:t>Linear Regression Prediction</a:t>
            </a:r>
            <a:endParaRPr lang="en-US" sz="1850" dirty="0"/>
          </a:p>
        </p:txBody>
      </p:sp>
      <p:sp>
        <p:nvSpPr>
          <p:cNvPr id="8" name="Text 3"/>
          <p:cNvSpPr/>
          <p:nvPr/>
        </p:nvSpPr>
        <p:spPr>
          <a:xfrm>
            <a:off x="6154460" y="4370189"/>
            <a:ext cx="7807881" cy="610553"/>
          </a:xfrm>
          <a:prstGeom prst="rect">
            <a:avLst/>
          </a:prstGeom>
          <a:noFill/>
          <a:ln/>
        </p:spPr>
        <p:txBody>
          <a:bodyPr wrap="square" lIns="0" tIns="0" rIns="0" bIns="0" rtlCol="0" anchor="t"/>
          <a:lstStyle/>
          <a:p>
            <a:pPr marL="0" indent="0" algn="l">
              <a:lnSpc>
                <a:spcPts val="2400"/>
              </a:lnSpc>
              <a:buNone/>
            </a:pPr>
            <a:r>
              <a:rPr lang="en-US" sz="1500" dirty="0">
                <a:solidFill>
                  <a:srgbClr val="333F70"/>
                </a:solidFill>
                <a:latin typeface="Open Sans" pitchFamily="34" charset="0"/>
                <a:ea typeface="Open Sans" pitchFamily="34" charset="-122"/>
                <a:cs typeface="Open Sans" pitchFamily="34" charset="-120"/>
              </a:rPr>
              <a:t>Using the linear regression model, the predicted salary for this employee would be approximately $330,378.79.</a:t>
            </a:r>
            <a:endParaRPr lang="en-US" sz="1500" dirty="0"/>
          </a:p>
        </p:txBody>
      </p:sp>
      <p:pic>
        <p:nvPicPr>
          <p:cNvPr id="9" name="Image 3" descr="preencoded.png"/>
          <p:cNvPicPr>
            <a:picLocks noChangeAspect="1"/>
          </p:cNvPicPr>
          <p:nvPr/>
        </p:nvPicPr>
        <p:blipFill>
          <a:blip r:embed="rId6"/>
          <a:stretch>
            <a:fillRect/>
          </a:stretch>
        </p:blipFill>
        <p:spPr>
          <a:xfrm>
            <a:off x="6154460" y="5553313"/>
            <a:ext cx="477203" cy="477202"/>
          </a:xfrm>
          <a:prstGeom prst="rect">
            <a:avLst/>
          </a:prstGeom>
        </p:spPr>
      </p:pic>
      <p:sp>
        <p:nvSpPr>
          <p:cNvPr id="10" name="Text 4"/>
          <p:cNvSpPr/>
          <p:nvPr/>
        </p:nvSpPr>
        <p:spPr>
          <a:xfrm>
            <a:off x="6154460" y="6221373"/>
            <a:ext cx="4994077" cy="298252"/>
          </a:xfrm>
          <a:prstGeom prst="rect">
            <a:avLst/>
          </a:prstGeom>
          <a:noFill/>
          <a:ln/>
        </p:spPr>
        <p:txBody>
          <a:bodyPr wrap="none" lIns="0" tIns="0" rIns="0" bIns="0" rtlCol="0" anchor="t"/>
          <a:lstStyle/>
          <a:p>
            <a:pPr marL="0" indent="0" algn="l">
              <a:lnSpc>
                <a:spcPts val="2300"/>
              </a:lnSpc>
              <a:buNone/>
            </a:pPr>
            <a:r>
              <a:rPr lang="en-US" sz="1850" b="1" dirty="0">
                <a:solidFill>
                  <a:srgbClr val="333F70"/>
                </a:solidFill>
                <a:latin typeface="Unbounded" pitchFamily="34" charset="0"/>
                <a:ea typeface="Unbounded" pitchFamily="34" charset="-122"/>
                <a:cs typeface="Unbounded" pitchFamily="34" charset="-120"/>
              </a:rPr>
              <a:t>Polynomial Regression Prediction</a:t>
            </a:r>
            <a:endParaRPr lang="en-US" sz="1850" dirty="0"/>
          </a:p>
        </p:txBody>
      </p:sp>
      <p:sp>
        <p:nvSpPr>
          <p:cNvPr id="11" name="Text 5"/>
          <p:cNvSpPr/>
          <p:nvPr/>
        </p:nvSpPr>
        <p:spPr>
          <a:xfrm>
            <a:off x="6154460" y="6634043"/>
            <a:ext cx="7807881" cy="915829"/>
          </a:xfrm>
          <a:prstGeom prst="rect">
            <a:avLst/>
          </a:prstGeom>
          <a:noFill/>
          <a:ln/>
        </p:spPr>
        <p:txBody>
          <a:bodyPr wrap="square" lIns="0" tIns="0" rIns="0" bIns="0" rtlCol="0" anchor="t"/>
          <a:lstStyle/>
          <a:p>
            <a:pPr marL="0" indent="0" algn="l">
              <a:lnSpc>
                <a:spcPts val="2400"/>
              </a:lnSpc>
              <a:buNone/>
            </a:pPr>
            <a:r>
              <a:rPr lang="en-US" sz="1500" dirty="0">
                <a:solidFill>
                  <a:srgbClr val="333F70"/>
                </a:solidFill>
                <a:latin typeface="Open Sans" pitchFamily="34" charset="0"/>
                <a:ea typeface="Open Sans" pitchFamily="34" charset="-122"/>
                <a:cs typeface="Open Sans" pitchFamily="34" charset="-120"/>
              </a:rPr>
              <a:t>The polynomial regression model, on the other hand, predicts a salary of $158,862.45. This prediction is more realistic and aligns with the non-linear salary progression observed in our dataset.</a:t>
            </a:r>
            <a:endParaRPr lang="en-US" sz="1500" dirty="0"/>
          </a:p>
        </p:txBody>
      </p:sp>
      <p:sp>
        <p:nvSpPr>
          <p:cNvPr id="12" name="Rectangle 11">
            <a:extLst>
              <a:ext uri="{FF2B5EF4-FFF2-40B4-BE49-F238E27FC236}">
                <a16:creationId xmlns:a16="http://schemas.microsoft.com/office/drawing/2014/main" id="{A58458E7-0DC0-D7CE-6CC7-34E394ADF05A}"/>
              </a:ext>
            </a:extLst>
          </p:cNvPr>
          <p:cNvSpPr/>
          <p:nvPr/>
        </p:nvSpPr>
        <p:spPr>
          <a:xfrm>
            <a:off x="12615332" y="7645397"/>
            <a:ext cx="1896533" cy="491067"/>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30066"/>
          </a:xfrm>
          <a:prstGeom prst="rect">
            <a:avLst/>
          </a:prstGeom>
        </p:spPr>
      </p:pic>
      <p:pic>
        <p:nvPicPr>
          <p:cNvPr id="3" name="Image 1" descr="preencoded.png"/>
          <p:cNvPicPr>
            <a:picLocks noChangeAspect="1"/>
          </p:cNvPicPr>
          <p:nvPr/>
        </p:nvPicPr>
        <p:blipFill>
          <a:blip r:embed="rId4"/>
          <a:stretch>
            <a:fillRect/>
          </a:stretch>
        </p:blipFill>
        <p:spPr>
          <a:xfrm>
            <a:off x="5587127" y="243007"/>
            <a:ext cx="3456027" cy="1944053"/>
          </a:xfrm>
          <a:prstGeom prst="rect">
            <a:avLst/>
          </a:prstGeom>
        </p:spPr>
      </p:pic>
      <p:sp>
        <p:nvSpPr>
          <p:cNvPr id="4" name="Text 0"/>
          <p:cNvSpPr/>
          <p:nvPr/>
        </p:nvSpPr>
        <p:spPr>
          <a:xfrm>
            <a:off x="680442" y="2964656"/>
            <a:ext cx="10151864" cy="607457"/>
          </a:xfrm>
          <a:prstGeom prst="rect">
            <a:avLst/>
          </a:prstGeom>
          <a:noFill/>
          <a:ln/>
        </p:spPr>
        <p:txBody>
          <a:bodyPr wrap="none" lIns="0" tIns="0" rIns="0" bIns="0" rtlCol="0" anchor="t"/>
          <a:lstStyle/>
          <a:p>
            <a:pPr marL="0" indent="0">
              <a:lnSpc>
                <a:spcPts val="4750"/>
              </a:lnSpc>
              <a:buNone/>
            </a:pPr>
            <a:r>
              <a:rPr lang="en-US" sz="3800" b="1" dirty="0">
                <a:solidFill>
                  <a:srgbClr val="333F70"/>
                </a:solidFill>
                <a:latin typeface="Unbounded" pitchFamily="34" charset="0"/>
                <a:ea typeface="Unbounded" pitchFamily="34" charset="-122"/>
                <a:cs typeface="Unbounded" pitchFamily="34" charset="-120"/>
              </a:rPr>
              <a:t>Conclusion and Future Directions</a:t>
            </a:r>
            <a:endParaRPr lang="en-US" sz="3800" dirty="0"/>
          </a:p>
        </p:txBody>
      </p:sp>
      <p:sp>
        <p:nvSpPr>
          <p:cNvPr id="5" name="Text 1"/>
          <p:cNvSpPr/>
          <p:nvPr/>
        </p:nvSpPr>
        <p:spPr>
          <a:xfrm>
            <a:off x="680442" y="3863697"/>
            <a:ext cx="13269516" cy="932974"/>
          </a:xfrm>
          <a:prstGeom prst="rect">
            <a:avLst/>
          </a:prstGeom>
          <a:noFill/>
          <a:ln/>
        </p:spPr>
        <p:txBody>
          <a:bodyPr wrap="square" lIns="0" tIns="0" rIns="0" bIns="0" rtlCol="0" anchor="t"/>
          <a:lstStyle/>
          <a:p>
            <a:pPr marL="0" indent="0">
              <a:lnSpc>
                <a:spcPts val="2400"/>
              </a:lnSpc>
              <a:buNone/>
            </a:pPr>
            <a:r>
              <a:rPr lang="en-US" sz="1500" dirty="0">
                <a:solidFill>
                  <a:srgbClr val="333F70"/>
                </a:solidFill>
                <a:latin typeface="Open Sans" pitchFamily="34" charset="0"/>
                <a:ea typeface="Open Sans" pitchFamily="34" charset="-122"/>
                <a:cs typeface="Open Sans" pitchFamily="34" charset="-120"/>
              </a:rPr>
              <a:t>Our analysis reveals that while linear regression provides a simple approach to salary prediction, polynomial regression can capture complex, non-linear relationships, resulting in more accurate predictions for employees at different levels. This insight is valuable for HR professionals, recruiters, and business leaders seeking to establish fair and data-driven compensation strategies.</a:t>
            </a:r>
            <a:endParaRPr lang="en-US" sz="1500" dirty="0"/>
          </a:p>
        </p:txBody>
      </p:sp>
      <p:sp>
        <p:nvSpPr>
          <p:cNvPr id="6" name="Shape 2"/>
          <p:cNvSpPr/>
          <p:nvPr/>
        </p:nvSpPr>
        <p:spPr>
          <a:xfrm>
            <a:off x="680442" y="5015270"/>
            <a:ext cx="4293632" cy="2682835"/>
          </a:xfrm>
          <a:prstGeom prst="roundRect">
            <a:avLst>
              <a:gd name="adj" fmla="val 3044"/>
            </a:avLst>
          </a:prstGeom>
          <a:solidFill>
            <a:srgbClr val="D6F5EE"/>
          </a:solidFill>
          <a:ln w="7620">
            <a:solidFill>
              <a:srgbClr val="BCDBD4"/>
            </a:solidFill>
            <a:prstDash val="solid"/>
          </a:ln>
        </p:spPr>
      </p:sp>
      <p:sp>
        <p:nvSpPr>
          <p:cNvPr id="7" name="Text 3"/>
          <p:cNvSpPr/>
          <p:nvPr/>
        </p:nvSpPr>
        <p:spPr>
          <a:xfrm>
            <a:off x="882372" y="5217200"/>
            <a:ext cx="3884057" cy="303728"/>
          </a:xfrm>
          <a:prstGeom prst="rect">
            <a:avLst/>
          </a:prstGeom>
          <a:noFill/>
          <a:ln/>
        </p:spPr>
        <p:txBody>
          <a:bodyPr wrap="none" lIns="0" tIns="0" rIns="0" bIns="0" rtlCol="0" anchor="t"/>
          <a:lstStyle/>
          <a:p>
            <a:pPr marL="0" indent="0">
              <a:lnSpc>
                <a:spcPts val="2350"/>
              </a:lnSpc>
              <a:buNone/>
            </a:pPr>
            <a:r>
              <a:rPr lang="en-US" sz="1900" b="1" dirty="0">
                <a:solidFill>
                  <a:srgbClr val="333F70"/>
                </a:solidFill>
                <a:latin typeface="Unbounded" pitchFamily="34" charset="0"/>
                <a:ea typeface="Unbounded" pitchFamily="34" charset="-122"/>
                <a:cs typeface="Unbounded" pitchFamily="34" charset="-120"/>
              </a:rPr>
              <a:t>Continuous Improvement</a:t>
            </a:r>
            <a:endParaRPr lang="en-US" sz="1900" dirty="0"/>
          </a:p>
        </p:txBody>
      </p:sp>
      <p:sp>
        <p:nvSpPr>
          <p:cNvPr id="8" name="Text 4"/>
          <p:cNvSpPr/>
          <p:nvPr/>
        </p:nvSpPr>
        <p:spPr>
          <a:xfrm>
            <a:off x="882372" y="5637490"/>
            <a:ext cx="3889772" cy="1554956"/>
          </a:xfrm>
          <a:prstGeom prst="rect">
            <a:avLst/>
          </a:prstGeom>
          <a:noFill/>
          <a:ln/>
        </p:spPr>
        <p:txBody>
          <a:bodyPr wrap="square" lIns="0" tIns="0" rIns="0" bIns="0" rtlCol="0" anchor="t"/>
          <a:lstStyle/>
          <a:p>
            <a:pPr marL="0" indent="0">
              <a:lnSpc>
                <a:spcPts val="2400"/>
              </a:lnSpc>
              <a:buNone/>
            </a:pPr>
            <a:r>
              <a:rPr lang="en-US" sz="1500" dirty="0">
                <a:solidFill>
                  <a:srgbClr val="333F70"/>
                </a:solidFill>
                <a:latin typeface="Open Sans" pitchFamily="34" charset="0"/>
                <a:ea typeface="Open Sans" pitchFamily="34" charset="-122"/>
                <a:cs typeface="Open Sans" pitchFamily="34" charset="-120"/>
              </a:rPr>
              <a:t>Further improvements to the models can be made by incorporating additional features, such as years of experience, location, and performance reviews, to enhance predictive accuracy.</a:t>
            </a:r>
            <a:endParaRPr lang="en-US" sz="1500" dirty="0"/>
          </a:p>
        </p:txBody>
      </p:sp>
      <p:sp>
        <p:nvSpPr>
          <p:cNvPr id="9" name="Shape 5"/>
          <p:cNvSpPr/>
          <p:nvPr/>
        </p:nvSpPr>
        <p:spPr>
          <a:xfrm>
            <a:off x="5168384" y="5015270"/>
            <a:ext cx="4293632" cy="2682835"/>
          </a:xfrm>
          <a:prstGeom prst="roundRect">
            <a:avLst>
              <a:gd name="adj" fmla="val 3044"/>
            </a:avLst>
          </a:prstGeom>
          <a:solidFill>
            <a:srgbClr val="D6F5EE"/>
          </a:solidFill>
          <a:ln w="7620">
            <a:solidFill>
              <a:srgbClr val="BCDBD4"/>
            </a:solidFill>
            <a:prstDash val="solid"/>
          </a:ln>
        </p:spPr>
      </p:sp>
      <p:sp>
        <p:nvSpPr>
          <p:cNvPr id="10" name="Text 6"/>
          <p:cNvSpPr/>
          <p:nvPr/>
        </p:nvSpPr>
        <p:spPr>
          <a:xfrm>
            <a:off x="5370314" y="5217200"/>
            <a:ext cx="3001447" cy="303728"/>
          </a:xfrm>
          <a:prstGeom prst="rect">
            <a:avLst/>
          </a:prstGeom>
          <a:noFill/>
          <a:ln/>
        </p:spPr>
        <p:txBody>
          <a:bodyPr wrap="none" lIns="0" tIns="0" rIns="0" bIns="0" rtlCol="0" anchor="t"/>
          <a:lstStyle/>
          <a:p>
            <a:pPr marL="0" indent="0">
              <a:lnSpc>
                <a:spcPts val="2350"/>
              </a:lnSpc>
              <a:buNone/>
            </a:pPr>
            <a:r>
              <a:rPr lang="en-US" sz="1900" b="1" dirty="0">
                <a:solidFill>
                  <a:srgbClr val="333F70"/>
                </a:solidFill>
                <a:latin typeface="Unbounded" pitchFamily="34" charset="0"/>
                <a:ea typeface="Unbounded" pitchFamily="34" charset="-122"/>
                <a:cs typeface="Unbounded" pitchFamily="34" charset="-120"/>
              </a:rPr>
              <a:t>Model Optimization</a:t>
            </a:r>
            <a:endParaRPr lang="en-US" sz="1900" dirty="0"/>
          </a:p>
        </p:txBody>
      </p:sp>
      <p:sp>
        <p:nvSpPr>
          <p:cNvPr id="11" name="Text 7"/>
          <p:cNvSpPr/>
          <p:nvPr/>
        </p:nvSpPr>
        <p:spPr>
          <a:xfrm>
            <a:off x="5370314" y="5637490"/>
            <a:ext cx="3889772" cy="1243965"/>
          </a:xfrm>
          <a:prstGeom prst="rect">
            <a:avLst/>
          </a:prstGeom>
          <a:noFill/>
          <a:ln/>
        </p:spPr>
        <p:txBody>
          <a:bodyPr wrap="square" lIns="0" tIns="0" rIns="0" bIns="0" rtlCol="0" anchor="t"/>
          <a:lstStyle/>
          <a:p>
            <a:pPr marL="0" indent="0">
              <a:lnSpc>
                <a:spcPts val="2400"/>
              </a:lnSpc>
              <a:buNone/>
            </a:pPr>
            <a:r>
              <a:rPr lang="en-US" sz="1500" dirty="0">
                <a:solidFill>
                  <a:srgbClr val="333F70"/>
                </a:solidFill>
                <a:latin typeface="Open Sans" pitchFamily="34" charset="0"/>
                <a:ea typeface="Open Sans" pitchFamily="34" charset="-122"/>
                <a:cs typeface="Open Sans" pitchFamily="34" charset="-120"/>
              </a:rPr>
              <a:t>Ongoing optimization of the polynomial regression model, particularly by fine-tuning the degree of the polynomial, can lead to even better model performance.</a:t>
            </a:r>
            <a:endParaRPr lang="en-US" sz="1500" dirty="0"/>
          </a:p>
        </p:txBody>
      </p:sp>
      <p:sp>
        <p:nvSpPr>
          <p:cNvPr id="12" name="Shape 8"/>
          <p:cNvSpPr/>
          <p:nvPr/>
        </p:nvSpPr>
        <p:spPr>
          <a:xfrm>
            <a:off x="9656326" y="5015270"/>
            <a:ext cx="4293632" cy="2682835"/>
          </a:xfrm>
          <a:prstGeom prst="roundRect">
            <a:avLst>
              <a:gd name="adj" fmla="val 3044"/>
            </a:avLst>
          </a:prstGeom>
          <a:solidFill>
            <a:srgbClr val="D6F5EE"/>
          </a:solidFill>
          <a:ln w="7620">
            <a:solidFill>
              <a:srgbClr val="BCDBD4"/>
            </a:solidFill>
            <a:prstDash val="solid"/>
          </a:ln>
        </p:spPr>
      </p:sp>
      <p:sp>
        <p:nvSpPr>
          <p:cNvPr id="13" name="Text 9"/>
          <p:cNvSpPr/>
          <p:nvPr/>
        </p:nvSpPr>
        <p:spPr>
          <a:xfrm>
            <a:off x="9858256" y="5217200"/>
            <a:ext cx="3889772" cy="607457"/>
          </a:xfrm>
          <a:prstGeom prst="rect">
            <a:avLst/>
          </a:prstGeom>
          <a:noFill/>
          <a:ln/>
        </p:spPr>
        <p:txBody>
          <a:bodyPr wrap="square" lIns="0" tIns="0" rIns="0" bIns="0" rtlCol="0" anchor="t"/>
          <a:lstStyle/>
          <a:p>
            <a:pPr marL="0" indent="0">
              <a:lnSpc>
                <a:spcPts val="2350"/>
              </a:lnSpc>
              <a:buNone/>
            </a:pPr>
            <a:r>
              <a:rPr lang="en-US" sz="1900" b="1" dirty="0">
                <a:solidFill>
                  <a:srgbClr val="333F70"/>
                </a:solidFill>
                <a:latin typeface="Unbounded" pitchFamily="34" charset="0"/>
                <a:ea typeface="Unbounded" pitchFamily="34" charset="-122"/>
                <a:cs typeface="Unbounded" pitchFamily="34" charset="-120"/>
              </a:rPr>
              <a:t>Real-time Implementation</a:t>
            </a:r>
            <a:endParaRPr lang="en-US" sz="1900" dirty="0"/>
          </a:p>
        </p:txBody>
      </p:sp>
      <p:sp>
        <p:nvSpPr>
          <p:cNvPr id="14" name="Text 10"/>
          <p:cNvSpPr/>
          <p:nvPr/>
        </p:nvSpPr>
        <p:spPr>
          <a:xfrm>
            <a:off x="9858256" y="5941219"/>
            <a:ext cx="3889772" cy="1554956"/>
          </a:xfrm>
          <a:prstGeom prst="rect">
            <a:avLst/>
          </a:prstGeom>
          <a:noFill/>
          <a:ln/>
        </p:spPr>
        <p:txBody>
          <a:bodyPr wrap="square" lIns="0" tIns="0" rIns="0" bIns="0" rtlCol="0" anchor="t"/>
          <a:lstStyle/>
          <a:p>
            <a:pPr marL="0" indent="0">
              <a:lnSpc>
                <a:spcPts val="2400"/>
              </a:lnSpc>
              <a:buNone/>
            </a:pPr>
            <a:r>
              <a:rPr lang="en-US" sz="1500" dirty="0">
                <a:solidFill>
                  <a:srgbClr val="333F70"/>
                </a:solidFill>
                <a:latin typeface="Open Sans" pitchFamily="34" charset="0"/>
                <a:ea typeface="Open Sans" pitchFamily="34" charset="-122"/>
                <a:cs typeface="Open Sans" pitchFamily="34" charset="-120"/>
              </a:rPr>
              <a:t>Integrating these models into HR software solutions can enable real-time salary predictions, streamlining the hiring process and ensuring fair compensation for all employees.</a:t>
            </a:r>
            <a:endParaRPr lang="en-US" sz="1500" dirty="0"/>
          </a:p>
        </p:txBody>
      </p:sp>
      <p:sp>
        <p:nvSpPr>
          <p:cNvPr id="15" name="Rectangle 14">
            <a:extLst>
              <a:ext uri="{FF2B5EF4-FFF2-40B4-BE49-F238E27FC236}">
                <a16:creationId xmlns:a16="http://schemas.microsoft.com/office/drawing/2014/main" id="{058A6E26-9A30-FD2A-87FE-A0D7B8CB4D54}"/>
              </a:ext>
            </a:extLst>
          </p:cNvPr>
          <p:cNvSpPr/>
          <p:nvPr/>
        </p:nvSpPr>
        <p:spPr>
          <a:xfrm>
            <a:off x="12615332" y="7814667"/>
            <a:ext cx="1896533" cy="321797"/>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1006</Words>
  <Application>Microsoft Office PowerPoint</Application>
  <PresentationFormat>Custom</PresentationFormat>
  <Paragraphs>78</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Unbounded</vt:lpstr>
      <vt:lpstr>Open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Shubham Soni</cp:lastModifiedBy>
  <cp:revision>2</cp:revision>
  <dcterms:created xsi:type="dcterms:W3CDTF">2024-09-13T12:21:43Z</dcterms:created>
  <dcterms:modified xsi:type="dcterms:W3CDTF">2024-09-13T12:28:11Z</dcterms:modified>
</cp:coreProperties>
</file>